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8.xml" ContentType="application/vnd.openxmlformats-officedocument.presentationml.notesSlide+xml"/>
  <Override PartName="/ppt/notesSlides/notesSlide12.xml" ContentType="application/vnd.openxmlformats-officedocument.presentationml.notesSlide+xml"/>
  <Override PartName="/ppt/notesSlides/notesSlide23.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_rels/notesSlide5.xml.rels" ContentType="application/vnd.openxmlformats-package.relationships+xml"/>
  <Override PartName="/ppt/notesSlides/_rels/notesSlide14.xml.rels" ContentType="application/vnd.openxmlformats-package.relationships+xml"/>
  <Override PartName="/ppt/notesSlides/_rels/notesSlide6.xml.rels" ContentType="application/vnd.openxmlformats-package.relationships+xml"/>
  <Override PartName="/ppt/notesSlides/_rels/notesSlide18.xml.rels" ContentType="application/vnd.openxmlformats-package.relationships+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12.xml.rels" ContentType="application/vnd.openxmlformats-package.relationships+xml"/>
  <Override PartName="/ppt/notesSlides/_rels/notesSlide9.xml.rels" ContentType="application/vnd.openxmlformats-package.relationships+xml"/>
  <Override PartName="/ppt/notesSlides/_rels/notesSlide23.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160"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161"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62" name="PlaceHolder 4"/>
          <p:cNvSpPr>
            <a:spLocks noGrp="1"/>
          </p:cNvSpPr>
          <p:nvPr>
            <p:ph type="dt" idx="5"/>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163" name="PlaceHolder 5"/>
          <p:cNvSpPr>
            <a:spLocks noGrp="1"/>
          </p:cNvSpPr>
          <p:nvPr>
            <p:ph type="ftr" idx="6"/>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164" name="PlaceHolder 6"/>
          <p:cNvSpPr>
            <a:spLocks noGrp="1"/>
          </p:cNvSpPr>
          <p:nvPr>
            <p:ph type="sldNum" idx="7"/>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8E34A9BA-B19F-4F9D-8CE7-C59827ADB5E3}"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hyperlink" Target="https://hbctraining.github.io/Intro-to-Shell/lessons/03_vim.html" TargetMode="External"/><Relationship Id="rId2" Type="http://schemas.openxmlformats.org/officeDocument/2006/relationships/slide" Target="../slides/slide23.xml"/><Relationship Id="rId3"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hyperlink" Target="https://www.tiobe.com/tiobe-index/" TargetMode="External"/><Relationship Id="rId2" Type="http://schemas.openxmlformats.org/officeDocument/2006/relationships/slide" Target="../slides/slide27.xml"/><Relationship Id="rId3"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hyperlink" Target="https://www.linux.com/what-is-linux/" TargetMode="External"/><Relationship Id="rId2" Type="http://schemas.openxmlformats.org/officeDocument/2006/relationships/slide" Target="../slides/slide5.xml"/><Relationship Id="rId3"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hyperlink" Target="https://www.computerhope.com/jargon/s/server.htm" TargetMode="External"/><Relationship Id="rId2" Type="http://schemas.openxmlformats.org/officeDocument/2006/relationships/hyperlink" Target="https://researchcomputing.princeton.edu/faq/what-is-a-cluster" TargetMode="External"/><Relationship Id="rId3" Type="http://schemas.openxmlformats.org/officeDocument/2006/relationships/hyperlink" Target="https://www.icds.psu.edu/computing-services/roar-user-guide/" TargetMode="External"/><Relationship Id="rId4" Type="http://schemas.openxmlformats.org/officeDocument/2006/relationships/slide" Target="../slides/slide6.xml"/><Relationship Id="rId5"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hyperlink" Target="https://www.educba.com/gui-vs-cli/" TargetMode="External"/><Relationship Id="rId2" Type="http://schemas.openxmlformats.org/officeDocument/2006/relationships/slide" Target="../slides/slide8.xml"/><Relationship Id="rId3"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sldImg"/>
          </p:nvPr>
        </p:nvSpPr>
        <p:spPr>
          <a:xfrm>
            <a:off x="380880" y="685800"/>
            <a:ext cx="6095520" cy="3428640"/>
          </a:xfrm>
          <a:prstGeom prst="rect">
            <a:avLst/>
          </a:prstGeom>
          <a:ln w="0">
            <a:noFill/>
          </a:ln>
        </p:spPr>
      </p:sp>
      <p:sp>
        <p:nvSpPr>
          <p:cNvPr id="41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Chad used to be able to download and install MobaXterm for all of us, but now he can’t due to the license agreement. PuTTY is installed by default on all Walker workstations, but enabling X11 forwarding in PuTTY is a bit of a pain. Thus, I’ll have all of you download MobaXterm so that way you can use it whenever you log onto a Walker workstation.</a:t>
            </a:r>
            <a:endParaRPr b="0" lang="en-US" sz="11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sldImg"/>
          </p:nvPr>
        </p:nvSpPr>
        <p:spPr>
          <a:xfrm>
            <a:off x="380880" y="685800"/>
            <a:ext cx="6095520" cy="3428640"/>
          </a:xfrm>
          <a:prstGeom prst="rect">
            <a:avLst/>
          </a:prstGeom>
          <a:ln w="0">
            <a:noFill/>
          </a:ln>
        </p:spPr>
      </p:sp>
      <p:sp>
        <p:nvSpPr>
          <p:cNvPr id="41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Will cover ls -l output later</a:t>
            </a:r>
            <a:endParaRPr b="0" lang="en-US" sz="1100" spc="-1" strike="noStrike">
              <a:latin typeface="Arial"/>
            </a:endParaRPr>
          </a:p>
          <a:p>
            <a:pPr>
              <a:lnSpc>
                <a:spcPct val="100000"/>
              </a:lnSpc>
              <a:buNone/>
              <a:tabLst>
                <a:tab algn="l" pos="0"/>
              </a:tabLst>
            </a:pPr>
            <a:r>
              <a:rPr b="0" lang="en" sz="1100" spc="-1" strike="noStrike">
                <a:latin typeface="Arial"/>
              </a:rPr>
              <a:t>Note that dark blue highlighted items are directories, other items are files</a:t>
            </a:r>
            <a:endParaRPr b="0" lang="en-US" sz="11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sldImg"/>
          </p:nvPr>
        </p:nvSpPr>
        <p:spPr>
          <a:xfrm>
            <a:off x="380880" y="685800"/>
            <a:ext cx="6095520" cy="3428640"/>
          </a:xfrm>
          <a:prstGeom prst="rect">
            <a:avLst/>
          </a:prstGeom>
          <a:ln w="0">
            <a:noFill/>
          </a:ln>
        </p:spPr>
      </p:sp>
      <p:sp>
        <p:nvSpPr>
          <p:cNvPr id="42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At this point, I might just show my terminal window and continue without the slide show</a:t>
            </a:r>
            <a:endParaRPr b="0" lang="en-US" sz="11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sldImg"/>
          </p:nvPr>
        </p:nvSpPr>
        <p:spPr>
          <a:xfrm>
            <a:off x="380880" y="685800"/>
            <a:ext cx="6095520" cy="3428640"/>
          </a:xfrm>
          <a:prstGeom prst="rect">
            <a:avLst/>
          </a:prstGeom>
          <a:ln w="0">
            <a:noFill/>
          </a:ln>
        </p:spPr>
      </p:sp>
      <p:sp>
        <p:nvSpPr>
          <p:cNvPr id="42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Note that - or + can be used instead of = to remove or add permissions, respectively</a:t>
            </a:r>
            <a:endParaRPr b="0" lang="en-US" sz="11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sldImg"/>
          </p:nvPr>
        </p:nvSpPr>
        <p:spPr>
          <a:xfrm>
            <a:off x="380880" y="685800"/>
            <a:ext cx="6095520" cy="3428640"/>
          </a:xfrm>
          <a:prstGeom prst="rect">
            <a:avLst/>
          </a:prstGeom>
          <a:ln w="0">
            <a:noFill/>
          </a:ln>
        </p:spPr>
      </p:sp>
      <p:sp>
        <p:nvSpPr>
          <p:cNvPr id="42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Fairly quick tutorial on vim: </a:t>
            </a:r>
            <a:r>
              <a:rPr b="0" lang="en" sz="1100" spc="-1" strike="noStrike" u="sng">
                <a:solidFill>
                  <a:srgbClr val="000000"/>
                </a:solidFill>
                <a:uFillTx/>
                <a:latin typeface="Arial"/>
                <a:hlinkClick r:id="rId1"/>
              </a:rPr>
              <a:t>https://hbctraining.github.io/Intro-to-Shell/lessons/03_vim.html</a:t>
            </a:r>
            <a:r>
              <a:rPr b="0" lang="en" sz="1100" spc="-1" strike="noStrike">
                <a:latin typeface="Arial"/>
              </a:rPr>
              <a:t> </a:t>
            </a:r>
            <a:endParaRPr b="0" lang="en-US" sz="11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sldImg"/>
          </p:nvPr>
        </p:nvSpPr>
        <p:spPr>
          <a:xfrm>
            <a:off x="380880" y="685800"/>
            <a:ext cx="6095520" cy="3428640"/>
          </a:xfrm>
          <a:prstGeom prst="rect">
            <a:avLst/>
          </a:prstGeom>
          <a:ln w="0">
            <a:noFill/>
          </a:ln>
        </p:spPr>
      </p:sp>
      <p:sp>
        <p:nvSpPr>
          <p:cNvPr id="42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000000"/>
                </a:solidFill>
                <a:latin typeface="Arial"/>
              </a:rPr>
              <a:t>If you’re interested, the top 50 programming languages can be found </a:t>
            </a:r>
            <a:r>
              <a:rPr b="0" lang="en" sz="1100" spc="-1" strike="noStrike" u="sng">
                <a:solidFill>
                  <a:srgbClr val="0097a7"/>
                </a:solidFill>
                <a:uFillTx/>
                <a:latin typeface="Arial"/>
                <a:hlinkClick r:id="rId1"/>
              </a:rPr>
              <a:t>here</a:t>
            </a:r>
            <a:endParaRPr b="0" lang="en-US" sz="1100" spc="-1" strike="noStrike">
              <a:latin typeface="Arial"/>
            </a:endParaRPr>
          </a:p>
          <a:p>
            <a:pPr>
              <a:lnSpc>
                <a:spcPct val="100000"/>
              </a:lnSpc>
              <a:buNone/>
              <a:tabLst>
                <a:tab algn="l" pos="0"/>
              </a:tabLst>
            </a:pPr>
            <a:r>
              <a:rPr b="0" lang="en" sz="1100" spc="-1" strike="noStrike">
                <a:latin typeface="Arial"/>
              </a:rPr>
              <a:t>Additional information: https://www.freecodecamp.org/news/compiled-versus-interpreted-languages/</a:t>
            </a:r>
            <a:endParaRPr b="0" lang="en-US" sz="11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sldImg"/>
          </p:nvPr>
        </p:nvSpPr>
        <p:spPr>
          <a:xfrm>
            <a:off x="380880" y="685800"/>
            <a:ext cx="6095520" cy="3428640"/>
          </a:xfrm>
          <a:prstGeom prst="rect">
            <a:avLst/>
          </a:prstGeom>
          <a:ln w="0">
            <a:noFill/>
          </a:ln>
        </p:spPr>
      </p:sp>
      <p:sp>
        <p:nvSpPr>
          <p:cNvPr id="42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Note that netcdf is similar to xarrays in python</a:t>
            </a:r>
            <a:endParaRPr b="0" lang="en-US" sz="1100" spc="-1" strike="noStrike">
              <a:latin typeface="Arial"/>
            </a:endParaRPr>
          </a:p>
          <a:p>
            <a:pPr>
              <a:lnSpc>
                <a:spcPct val="100000"/>
              </a:lnSpc>
              <a:buNone/>
              <a:tabLst>
                <a:tab algn="l" pos="0"/>
              </a:tabLst>
            </a:pPr>
            <a:r>
              <a:rPr b="0" lang="en" sz="1100" spc="-1" strike="noStrike">
                <a:latin typeface="Arial"/>
              </a:rPr>
              <a:t>Note that users should pay attention to the ordering of dimensions when using netcdf files!</a:t>
            </a:r>
            <a:endParaRPr b="0" lang="en-US" sz="11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type="sldImg"/>
          </p:nvPr>
        </p:nvSpPr>
        <p:spPr>
          <a:xfrm>
            <a:off x="380880" y="685800"/>
            <a:ext cx="6095520" cy="3428640"/>
          </a:xfrm>
          <a:prstGeom prst="rect">
            <a:avLst/>
          </a:prstGeom>
          <a:ln w="0">
            <a:noFill/>
          </a:ln>
        </p:spPr>
      </p:sp>
      <p:sp>
        <p:nvSpPr>
          <p:cNvPr id="40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PSU METEO Linux network uses CentOS</a:t>
            </a:r>
            <a:endParaRPr b="0" lang="en-US" sz="1100" spc="-1" strike="noStrike">
              <a:latin typeface="Arial"/>
            </a:endParaRPr>
          </a:p>
          <a:p>
            <a:pPr>
              <a:lnSpc>
                <a:spcPct val="100000"/>
              </a:lnSpc>
              <a:buNone/>
              <a:tabLst>
                <a:tab algn="l" pos="0"/>
              </a:tabLst>
            </a:pPr>
            <a:r>
              <a:rPr b="0" lang="en" sz="1100" spc="-1" strike="noStrike">
                <a:latin typeface="Arial"/>
              </a:rPr>
              <a:t>Source: </a:t>
            </a:r>
            <a:r>
              <a:rPr b="0" lang="en" sz="1100" spc="-1" strike="noStrike" u="sng">
                <a:solidFill>
                  <a:srgbClr val="000000"/>
                </a:solidFill>
                <a:uFillTx/>
                <a:latin typeface="Arial"/>
                <a:hlinkClick r:id="rId1"/>
              </a:rPr>
              <a:t>https://www.linux.com/what-is-linux/</a:t>
            </a:r>
            <a:r>
              <a:rPr b="0" lang="en" sz="1100" spc="-1" strike="noStrike">
                <a:latin typeface="Arial"/>
              </a:rPr>
              <a:t> </a:t>
            </a:r>
            <a:endParaRPr b="0" lang="en-US" sz="11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sldImg"/>
          </p:nvPr>
        </p:nvSpPr>
        <p:spPr>
          <a:xfrm>
            <a:off x="380880" y="685800"/>
            <a:ext cx="6095520" cy="3428640"/>
          </a:xfrm>
          <a:prstGeom prst="rect">
            <a:avLst/>
          </a:prstGeom>
          <a:ln w="0">
            <a:noFill/>
          </a:ln>
        </p:spPr>
      </p:sp>
      <p:sp>
        <p:nvSpPr>
          <p:cNvPr id="41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It’s also worth noting that I use the terms “machine” and “computer” interchangeably</a:t>
            </a:r>
            <a:endParaRPr b="0" lang="en-US" sz="1100" spc="-1" strike="noStrike">
              <a:latin typeface="Arial"/>
            </a:endParaRPr>
          </a:p>
          <a:p>
            <a:pPr>
              <a:lnSpc>
                <a:spcPct val="100000"/>
              </a:lnSpc>
              <a:buNone/>
              <a:tabLst>
                <a:tab algn="l" pos="0"/>
              </a:tabLst>
            </a:pPr>
            <a:r>
              <a:rPr b="0" lang="en" sz="1100" spc="-1" strike="noStrike">
                <a:latin typeface="Arial"/>
              </a:rPr>
              <a:t>The command “lscpu” can be used in Linux to display the number of sockets, cores, threads, and CPUs</a:t>
            </a:r>
            <a:endParaRPr b="0" lang="en-US" sz="1100" spc="-1" strike="noStrike">
              <a:latin typeface="Arial"/>
            </a:endParaRPr>
          </a:p>
          <a:p>
            <a:pPr>
              <a:lnSpc>
                <a:spcPct val="100000"/>
              </a:lnSpc>
              <a:buNone/>
              <a:tabLst>
                <a:tab algn="l" pos="0"/>
              </a:tabLst>
            </a:pPr>
            <a:r>
              <a:rPr b="0" lang="en" sz="1100" spc="-1" strike="noStrike">
                <a:latin typeface="Arial"/>
              </a:rPr>
              <a:t>Sources: </a:t>
            </a:r>
            <a:r>
              <a:rPr b="0" lang="en" sz="1100" spc="-1" strike="noStrike" u="sng">
                <a:solidFill>
                  <a:srgbClr val="000000"/>
                </a:solidFill>
                <a:uFillTx/>
                <a:latin typeface="Arial"/>
                <a:hlinkClick r:id="rId1"/>
              </a:rPr>
              <a:t>https://www.computerhope.com/jargon/s/server.htm</a:t>
            </a:r>
            <a:r>
              <a:rPr b="0" lang="en" sz="1100" spc="-1" strike="noStrike">
                <a:latin typeface="Arial"/>
              </a:rPr>
              <a:t>, </a:t>
            </a:r>
            <a:r>
              <a:rPr b="0" lang="en" sz="1100" spc="-1" strike="noStrike" u="sng">
                <a:solidFill>
                  <a:srgbClr val="000000"/>
                </a:solidFill>
                <a:uFillTx/>
                <a:latin typeface="Arial"/>
                <a:hlinkClick r:id="rId2"/>
              </a:rPr>
              <a:t>https://researchcomputing.princeton.edu/faq/what-is-a-cluster</a:t>
            </a:r>
            <a:r>
              <a:rPr b="0" lang="en" sz="1100" spc="-1" strike="noStrike">
                <a:latin typeface="Arial"/>
              </a:rPr>
              <a:t>, </a:t>
            </a:r>
            <a:r>
              <a:rPr b="0" lang="en" sz="1100" spc="-1" strike="noStrike" u="sng">
                <a:solidFill>
                  <a:srgbClr val="000000"/>
                </a:solidFill>
                <a:uFillTx/>
                <a:latin typeface="Arial"/>
                <a:hlinkClick r:id="rId3"/>
              </a:rPr>
              <a:t>https://www.icds.psu.edu/computing-services/roar-user-guide/</a:t>
            </a:r>
            <a:r>
              <a:rPr b="0" lang="en" sz="1100" spc="-1" strike="noStrike">
                <a:latin typeface="Arial"/>
              </a:rPr>
              <a:t>  </a:t>
            </a:r>
            <a:endParaRPr b="0" lang="en-US" sz="11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sldImg"/>
          </p:nvPr>
        </p:nvSpPr>
        <p:spPr>
          <a:xfrm>
            <a:off x="380880" y="685800"/>
            <a:ext cx="6095520" cy="3428640"/>
          </a:xfrm>
          <a:prstGeom prst="rect">
            <a:avLst/>
          </a:prstGeom>
          <a:ln w="0">
            <a:noFill/>
          </a:ln>
        </p:spPr>
      </p:sp>
      <p:sp>
        <p:nvSpPr>
          <p:cNvPr id="41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PSU METEO Linux Cluster only has a CLI</a:t>
            </a:r>
            <a:endParaRPr b="0" lang="en-US" sz="1100" spc="-1" strike="noStrike">
              <a:latin typeface="Arial"/>
            </a:endParaRPr>
          </a:p>
          <a:p>
            <a:pPr>
              <a:lnSpc>
                <a:spcPct val="100000"/>
              </a:lnSpc>
              <a:buNone/>
              <a:tabLst>
                <a:tab algn="l" pos="0"/>
              </a:tabLst>
            </a:pPr>
            <a:r>
              <a:rPr b="0" lang="en" sz="1100" spc="-1" strike="noStrike">
                <a:latin typeface="Arial"/>
              </a:rPr>
              <a:t>Source: </a:t>
            </a:r>
            <a:r>
              <a:rPr b="0" lang="en" sz="1100" spc="-1" strike="noStrike" u="sng">
                <a:solidFill>
                  <a:srgbClr val="000000"/>
                </a:solidFill>
                <a:uFillTx/>
                <a:latin typeface="Arial"/>
                <a:hlinkClick r:id="rId1"/>
              </a:rPr>
              <a:t>https://www.educba.com/gui-vs-cli/</a:t>
            </a:r>
            <a:r>
              <a:rPr b="0" lang="en" sz="1100" spc="-1" strike="noStrike">
                <a:latin typeface="Arial"/>
              </a:rPr>
              <a:t> </a:t>
            </a:r>
            <a:endParaRPr b="0" lang="en-US" sz="11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sldImg"/>
          </p:nvPr>
        </p:nvSpPr>
        <p:spPr>
          <a:xfrm>
            <a:off x="380880" y="685800"/>
            <a:ext cx="6095520" cy="3428640"/>
          </a:xfrm>
          <a:prstGeom prst="rect">
            <a:avLst/>
          </a:prstGeom>
          <a:ln w="0">
            <a:noFill/>
          </a:ln>
        </p:spPr>
      </p:sp>
      <p:sp>
        <p:nvSpPr>
          <p:cNvPr id="41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Note that the CLI in Mac is basically identical to Linux, but the CLI in Windows is very different</a:t>
            </a:r>
            <a:endParaRPr b="0" lang="en-US" sz="1100" spc="-1" strike="noStrike">
              <a:latin typeface="Arial"/>
            </a:endParaRPr>
          </a:p>
          <a:p>
            <a:pPr>
              <a:lnSpc>
                <a:spcPct val="100000"/>
              </a:lnSpc>
              <a:buNone/>
              <a:tabLst>
                <a:tab algn="l" pos="0"/>
              </a:tabLst>
            </a:pPr>
            <a:r>
              <a:rPr b="0" lang="en" sz="1100" spc="-1" strike="noStrike">
                <a:latin typeface="Arial"/>
              </a:rPr>
              <a:t>Note that Courier New will be used for terminal commands and arrows (instead of bullets) will be used for procedures</a:t>
            </a:r>
            <a:endParaRPr b="0" lang="en-US" sz="1100" spc="-1" strike="noStrike">
              <a:latin typeface="Arial"/>
            </a:endParaRPr>
          </a:p>
          <a:p>
            <a:pPr>
              <a:lnSpc>
                <a:spcPct val="100000"/>
              </a:lnSpc>
              <a:buNone/>
              <a:tabLst>
                <a:tab algn="l" pos="0"/>
              </a:tabLst>
            </a:pPr>
            <a:r>
              <a:rPr b="0" lang="en" sz="1100" spc="-1" strike="noStrike">
                <a:latin typeface="Arial"/>
              </a:rPr>
              <a:t>ssh = secure shell protocol</a:t>
            </a:r>
            <a:endParaRPr b="0" lang="en-US"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F3F4409B-056C-4C8C-B974-E38FC2946DF9}"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5" name="PlaceHolder 2"/>
          <p:cNvSpPr>
            <a:spLocks noGrp="1"/>
          </p:cNvSpPr>
          <p:nvPr>
            <p:ph/>
          </p:nvPr>
        </p:nvSpPr>
        <p:spPr>
          <a:xfrm>
            <a:off x="311760" y="115236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 name="PlaceHolder 3"/>
          <p:cNvSpPr>
            <a:spLocks noGrp="1"/>
          </p:cNvSpPr>
          <p:nvPr>
            <p:ph/>
          </p:nvPr>
        </p:nvSpPr>
        <p:spPr>
          <a:xfrm>
            <a:off x="311760" y="293688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sldNum" idx="1"/>
          </p:nvPr>
        </p:nvSpPr>
        <p:spPr/>
        <p:txBody>
          <a:bodyPr/>
          <a:p>
            <a:fld id="{367996C3-81EB-40CD-B4F3-C74DB6E537B0}"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8"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 name="PlaceHolder 5"/>
          <p:cNvSpPr>
            <a:spLocks noGrp="1"/>
          </p:cNvSpPr>
          <p:nvPr>
            <p:ph/>
          </p:nvPr>
        </p:nvSpPr>
        <p:spPr>
          <a:xfrm>
            <a:off x="467784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 name="PlaceHolder 6"/>
          <p:cNvSpPr>
            <a:spLocks noGrp="1"/>
          </p:cNvSpPr>
          <p:nvPr>
            <p:ph type="sldNum" idx="1"/>
          </p:nvPr>
        </p:nvSpPr>
        <p:spPr/>
        <p:txBody>
          <a:bodyPr/>
          <a:p>
            <a:fld id="{56A7BBF6-A75C-41E4-BB17-29FD1A1EB54E}"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3" name="PlaceHolder 2"/>
          <p:cNvSpPr>
            <a:spLocks noGrp="1"/>
          </p:cNvSpPr>
          <p:nvPr>
            <p:ph/>
          </p:nvPr>
        </p:nvSpPr>
        <p:spPr>
          <a:xfrm>
            <a:off x="31176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 name="PlaceHolder 3"/>
          <p:cNvSpPr>
            <a:spLocks noGrp="1"/>
          </p:cNvSpPr>
          <p:nvPr>
            <p:ph/>
          </p:nvPr>
        </p:nvSpPr>
        <p:spPr>
          <a:xfrm>
            <a:off x="319248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 name="PlaceHolder 4"/>
          <p:cNvSpPr>
            <a:spLocks noGrp="1"/>
          </p:cNvSpPr>
          <p:nvPr>
            <p:ph/>
          </p:nvPr>
        </p:nvSpPr>
        <p:spPr>
          <a:xfrm>
            <a:off x="607320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6" name="PlaceHolder 5"/>
          <p:cNvSpPr>
            <a:spLocks noGrp="1"/>
          </p:cNvSpPr>
          <p:nvPr>
            <p:ph/>
          </p:nvPr>
        </p:nvSpPr>
        <p:spPr>
          <a:xfrm>
            <a:off x="31176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 name="PlaceHolder 6"/>
          <p:cNvSpPr>
            <a:spLocks noGrp="1"/>
          </p:cNvSpPr>
          <p:nvPr>
            <p:ph/>
          </p:nvPr>
        </p:nvSpPr>
        <p:spPr>
          <a:xfrm>
            <a:off x="319248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 name="PlaceHolder 7"/>
          <p:cNvSpPr>
            <a:spLocks noGrp="1"/>
          </p:cNvSpPr>
          <p:nvPr>
            <p:ph/>
          </p:nvPr>
        </p:nvSpPr>
        <p:spPr>
          <a:xfrm>
            <a:off x="607320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8"/>
          <p:cNvSpPr>
            <a:spLocks noGrp="1"/>
          </p:cNvSpPr>
          <p:nvPr>
            <p:ph type="sldNum" idx="1"/>
          </p:nvPr>
        </p:nvSpPr>
        <p:spPr/>
        <p:txBody>
          <a:bodyPr/>
          <a:p>
            <a:fld id="{CD707680-F6D0-42DD-8582-357F860FE22D}"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E8997D8E-A81A-4D64-BE76-2494A443D217}"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4" name="PlaceHolder 2"/>
          <p:cNvSpPr>
            <a:spLocks noGrp="1"/>
          </p:cNvSpPr>
          <p:nvPr>
            <p:ph type="subTitle"/>
          </p:nvPr>
        </p:nvSpPr>
        <p:spPr>
          <a:xfrm>
            <a:off x="311760" y="1152360"/>
            <a:ext cx="8520120" cy="34160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2"/>
          </p:nvPr>
        </p:nvSpPr>
        <p:spPr/>
        <p:txBody>
          <a:bodyPr/>
          <a:p>
            <a:fld id="{931535A6-999D-4EF6-8670-906C25563AA6}"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6" name="PlaceHolder 2"/>
          <p:cNvSpPr>
            <a:spLocks noGrp="1"/>
          </p:cNvSpPr>
          <p:nvPr>
            <p:ph/>
          </p:nvPr>
        </p:nvSpPr>
        <p:spPr>
          <a:xfrm>
            <a:off x="311760" y="1152360"/>
            <a:ext cx="852012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 name="PlaceHolder 3"/>
          <p:cNvSpPr>
            <a:spLocks noGrp="1"/>
          </p:cNvSpPr>
          <p:nvPr>
            <p:ph type="sldNum" idx="2"/>
          </p:nvPr>
        </p:nvSpPr>
        <p:spPr/>
        <p:txBody>
          <a:bodyPr/>
          <a:p>
            <a:fld id="{C7ED6093-0296-447B-B52B-BCCBCDDAC800}"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8"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9"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sldNum" idx="2"/>
          </p:nvPr>
        </p:nvSpPr>
        <p:spPr/>
        <p:txBody>
          <a:bodyPr/>
          <a:p>
            <a:fld id="{BF94FCA2-6F6F-4DA0-B0AF-91C557D44632}"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sldNum" idx="2"/>
          </p:nvPr>
        </p:nvSpPr>
        <p:spPr/>
        <p:txBody>
          <a:bodyPr/>
          <a:p>
            <a:fld id="{6A8183BC-6114-4590-B607-5F400B686D9B}"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311760" y="444960"/>
            <a:ext cx="8520120" cy="2654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2"/>
          </p:nvPr>
        </p:nvSpPr>
        <p:spPr/>
        <p:txBody>
          <a:bodyPr/>
          <a:p>
            <a:fld id="{8D609C4A-806C-485E-9B71-9B1285C80BB7}"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3"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4"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5"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2"/>
          </p:nvPr>
        </p:nvSpPr>
        <p:spPr/>
        <p:txBody>
          <a:bodyPr/>
          <a:p>
            <a:fld id="{D0D1D8D6-5F44-4313-8ADC-3C22B12077E8}"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1"/>
          </p:nvPr>
        </p:nvSpPr>
        <p:spPr/>
        <p:txBody>
          <a:bodyPr/>
          <a:p>
            <a:fld id="{7E34A976-DA7C-4D0C-984E-C3DE10ED465B}"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7"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9" name="PlaceHolder 4"/>
          <p:cNvSpPr>
            <a:spLocks noGrp="1"/>
          </p:cNvSpPr>
          <p:nvPr>
            <p:ph/>
          </p:nvPr>
        </p:nvSpPr>
        <p:spPr>
          <a:xfrm>
            <a:off x="467784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2"/>
          </p:nvPr>
        </p:nvSpPr>
        <p:spPr/>
        <p:txBody>
          <a:bodyPr/>
          <a:p>
            <a:fld id="{1F1D3CDF-856B-4C28-8E1E-860E73E20393}"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1"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2"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3" name="PlaceHolder 4"/>
          <p:cNvSpPr>
            <a:spLocks noGrp="1"/>
          </p:cNvSpPr>
          <p:nvPr>
            <p:ph/>
          </p:nvPr>
        </p:nvSpPr>
        <p:spPr>
          <a:xfrm>
            <a:off x="311760" y="293688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2"/>
          </p:nvPr>
        </p:nvSpPr>
        <p:spPr/>
        <p:txBody>
          <a:bodyPr/>
          <a:p>
            <a:fld id="{596B93CE-238B-4A8F-B97B-C870570E1A41}"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5" name="PlaceHolder 2"/>
          <p:cNvSpPr>
            <a:spLocks noGrp="1"/>
          </p:cNvSpPr>
          <p:nvPr>
            <p:ph/>
          </p:nvPr>
        </p:nvSpPr>
        <p:spPr>
          <a:xfrm>
            <a:off x="311760" y="115236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6" name="PlaceHolder 3"/>
          <p:cNvSpPr>
            <a:spLocks noGrp="1"/>
          </p:cNvSpPr>
          <p:nvPr>
            <p:ph/>
          </p:nvPr>
        </p:nvSpPr>
        <p:spPr>
          <a:xfrm>
            <a:off x="311760" y="293688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sldNum" idx="2"/>
          </p:nvPr>
        </p:nvSpPr>
        <p:spPr/>
        <p:txBody>
          <a:bodyPr/>
          <a:p>
            <a:fld id="{90A328B2-49A5-4BB4-B13A-D43E2882FACB}"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8"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9"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0"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1" name="PlaceHolder 5"/>
          <p:cNvSpPr>
            <a:spLocks noGrp="1"/>
          </p:cNvSpPr>
          <p:nvPr>
            <p:ph/>
          </p:nvPr>
        </p:nvSpPr>
        <p:spPr>
          <a:xfrm>
            <a:off x="467784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 name="PlaceHolder 6"/>
          <p:cNvSpPr>
            <a:spLocks noGrp="1"/>
          </p:cNvSpPr>
          <p:nvPr>
            <p:ph type="sldNum" idx="2"/>
          </p:nvPr>
        </p:nvSpPr>
        <p:spPr/>
        <p:txBody>
          <a:bodyPr/>
          <a:p>
            <a:fld id="{EFC9CAC4-4162-40D4-ACA2-5DAA2A7B0369}"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73" name="PlaceHolder 2"/>
          <p:cNvSpPr>
            <a:spLocks noGrp="1"/>
          </p:cNvSpPr>
          <p:nvPr>
            <p:ph/>
          </p:nvPr>
        </p:nvSpPr>
        <p:spPr>
          <a:xfrm>
            <a:off x="31176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4" name="PlaceHolder 3"/>
          <p:cNvSpPr>
            <a:spLocks noGrp="1"/>
          </p:cNvSpPr>
          <p:nvPr>
            <p:ph/>
          </p:nvPr>
        </p:nvSpPr>
        <p:spPr>
          <a:xfrm>
            <a:off x="319248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5" name="PlaceHolder 4"/>
          <p:cNvSpPr>
            <a:spLocks noGrp="1"/>
          </p:cNvSpPr>
          <p:nvPr>
            <p:ph/>
          </p:nvPr>
        </p:nvSpPr>
        <p:spPr>
          <a:xfrm>
            <a:off x="607320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6" name="PlaceHolder 5"/>
          <p:cNvSpPr>
            <a:spLocks noGrp="1"/>
          </p:cNvSpPr>
          <p:nvPr>
            <p:ph/>
          </p:nvPr>
        </p:nvSpPr>
        <p:spPr>
          <a:xfrm>
            <a:off x="31176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7" name="PlaceHolder 6"/>
          <p:cNvSpPr>
            <a:spLocks noGrp="1"/>
          </p:cNvSpPr>
          <p:nvPr>
            <p:ph/>
          </p:nvPr>
        </p:nvSpPr>
        <p:spPr>
          <a:xfrm>
            <a:off x="319248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8" name="PlaceHolder 7"/>
          <p:cNvSpPr>
            <a:spLocks noGrp="1"/>
          </p:cNvSpPr>
          <p:nvPr>
            <p:ph/>
          </p:nvPr>
        </p:nvSpPr>
        <p:spPr>
          <a:xfrm>
            <a:off x="607320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8"/>
          <p:cNvSpPr>
            <a:spLocks noGrp="1"/>
          </p:cNvSpPr>
          <p:nvPr>
            <p:ph type="sldNum" idx="2"/>
          </p:nvPr>
        </p:nvSpPr>
        <p:spPr/>
        <p:txBody>
          <a:bodyPr/>
          <a:p>
            <a:fld id="{38C9490D-3B70-4BBB-A64C-71ED81256962}"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E2B9B2DE-1B3B-41EC-87A0-BCFE8863A69B}"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4" name="PlaceHolder 2"/>
          <p:cNvSpPr>
            <a:spLocks noGrp="1"/>
          </p:cNvSpPr>
          <p:nvPr>
            <p:ph type="subTitle"/>
          </p:nvPr>
        </p:nvSpPr>
        <p:spPr>
          <a:xfrm>
            <a:off x="311760" y="1152360"/>
            <a:ext cx="8520120" cy="34160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3"/>
          </p:nvPr>
        </p:nvSpPr>
        <p:spPr/>
        <p:txBody>
          <a:bodyPr/>
          <a:p>
            <a:fld id="{CC772140-A975-43A7-9A29-5320A73AA9C7}"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6" name="PlaceHolder 2"/>
          <p:cNvSpPr>
            <a:spLocks noGrp="1"/>
          </p:cNvSpPr>
          <p:nvPr>
            <p:ph/>
          </p:nvPr>
        </p:nvSpPr>
        <p:spPr>
          <a:xfrm>
            <a:off x="311760" y="1152360"/>
            <a:ext cx="852012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 name="PlaceHolder 3"/>
          <p:cNvSpPr>
            <a:spLocks noGrp="1"/>
          </p:cNvSpPr>
          <p:nvPr>
            <p:ph type="sldNum" idx="3"/>
          </p:nvPr>
        </p:nvSpPr>
        <p:spPr/>
        <p:txBody>
          <a:bodyPr/>
          <a:p>
            <a:fld id="{4C4A394D-2297-4161-825C-6ECDB16DE3F9}"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8"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9"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sldNum" idx="3"/>
          </p:nvPr>
        </p:nvSpPr>
        <p:spPr/>
        <p:txBody>
          <a:bodyPr/>
          <a:p>
            <a:fld id="{6523A1F7-8B0E-44C3-B546-BFBCA4C51B60}"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sldNum" idx="3"/>
          </p:nvPr>
        </p:nvSpPr>
        <p:spPr/>
        <p:txBody>
          <a:bodyPr/>
          <a:p>
            <a:fld id="{E95C6A8D-028F-4BD5-ADF0-B29B36A25978}"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 name="PlaceHolder 2"/>
          <p:cNvSpPr>
            <a:spLocks noGrp="1"/>
          </p:cNvSpPr>
          <p:nvPr>
            <p:ph/>
          </p:nvPr>
        </p:nvSpPr>
        <p:spPr>
          <a:xfrm>
            <a:off x="311760" y="1152360"/>
            <a:ext cx="852012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 name="PlaceHolder 3"/>
          <p:cNvSpPr>
            <a:spLocks noGrp="1"/>
          </p:cNvSpPr>
          <p:nvPr>
            <p:ph type="sldNum" idx="1"/>
          </p:nvPr>
        </p:nvSpPr>
        <p:spPr/>
        <p:txBody>
          <a:bodyPr/>
          <a:p>
            <a:fld id="{1676FC34-EF92-4506-A6CF-E06E3BBD778B}"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311760" y="444960"/>
            <a:ext cx="8520120" cy="2654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3"/>
          </p:nvPr>
        </p:nvSpPr>
        <p:spPr/>
        <p:txBody>
          <a:bodyPr/>
          <a:p>
            <a:fld id="{F2935E5B-D7C1-42E9-912D-043C7589088F}"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93"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4"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5"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3"/>
          </p:nvPr>
        </p:nvSpPr>
        <p:spPr/>
        <p:txBody>
          <a:bodyPr/>
          <a:p>
            <a:fld id="{80EE951C-262C-43CF-85AF-9E7C3B0A9D9F}"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97"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8"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9" name="PlaceHolder 4"/>
          <p:cNvSpPr>
            <a:spLocks noGrp="1"/>
          </p:cNvSpPr>
          <p:nvPr>
            <p:ph/>
          </p:nvPr>
        </p:nvSpPr>
        <p:spPr>
          <a:xfrm>
            <a:off x="467784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3"/>
          </p:nvPr>
        </p:nvSpPr>
        <p:spPr/>
        <p:txBody>
          <a:bodyPr/>
          <a:p>
            <a:fld id="{42A2D76A-07C6-4924-ACF1-D8799A7A0799}"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01"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2"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3" name="PlaceHolder 4"/>
          <p:cNvSpPr>
            <a:spLocks noGrp="1"/>
          </p:cNvSpPr>
          <p:nvPr>
            <p:ph/>
          </p:nvPr>
        </p:nvSpPr>
        <p:spPr>
          <a:xfrm>
            <a:off x="311760" y="293688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3"/>
          </p:nvPr>
        </p:nvSpPr>
        <p:spPr/>
        <p:txBody>
          <a:bodyPr/>
          <a:p>
            <a:fld id="{8CF8C11F-6801-4465-BC82-8ECE5361F1D7}"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05" name="PlaceHolder 2"/>
          <p:cNvSpPr>
            <a:spLocks noGrp="1"/>
          </p:cNvSpPr>
          <p:nvPr>
            <p:ph/>
          </p:nvPr>
        </p:nvSpPr>
        <p:spPr>
          <a:xfrm>
            <a:off x="311760" y="115236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6" name="PlaceHolder 3"/>
          <p:cNvSpPr>
            <a:spLocks noGrp="1"/>
          </p:cNvSpPr>
          <p:nvPr>
            <p:ph/>
          </p:nvPr>
        </p:nvSpPr>
        <p:spPr>
          <a:xfrm>
            <a:off x="311760" y="293688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sldNum" idx="3"/>
          </p:nvPr>
        </p:nvSpPr>
        <p:spPr/>
        <p:txBody>
          <a:bodyPr/>
          <a:p>
            <a:fld id="{A9E45B2D-A280-409A-A2D8-075975B518E6}"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08"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9"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0"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1" name="PlaceHolder 5"/>
          <p:cNvSpPr>
            <a:spLocks noGrp="1"/>
          </p:cNvSpPr>
          <p:nvPr>
            <p:ph/>
          </p:nvPr>
        </p:nvSpPr>
        <p:spPr>
          <a:xfrm>
            <a:off x="467784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 name="PlaceHolder 6"/>
          <p:cNvSpPr>
            <a:spLocks noGrp="1"/>
          </p:cNvSpPr>
          <p:nvPr>
            <p:ph type="sldNum" idx="3"/>
          </p:nvPr>
        </p:nvSpPr>
        <p:spPr/>
        <p:txBody>
          <a:bodyPr/>
          <a:p>
            <a:fld id="{5CE5F055-BD6E-4B0A-806C-F34EA153D89C}"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13" name="PlaceHolder 2"/>
          <p:cNvSpPr>
            <a:spLocks noGrp="1"/>
          </p:cNvSpPr>
          <p:nvPr>
            <p:ph/>
          </p:nvPr>
        </p:nvSpPr>
        <p:spPr>
          <a:xfrm>
            <a:off x="31176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4" name="PlaceHolder 3"/>
          <p:cNvSpPr>
            <a:spLocks noGrp="1"/>
          </p:cNvSpPr>
          <p:nvPr>
            <p:ph/>
          </p:nvPr>
        </p:nvSpPr>
        <p:spPr>
          <a:xfrm>
            <a:off x="319248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5" name="PlaceHolder 4"/>
          <p:cNvSpPr>
            <a:spLocks noGrp="1"/>
          </p:cNvSpPr>
          <p:nvPr>
            <p:ph/>
          </p:nvPr>
        </p:nvSpPr>
        <p:spPr>
          <a:xfrm>
            <a:off x="607320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6" name="PlaceHolder 5"/>
          <p:cNvSpPr>
            <a:spLocks noGrp="1"/>
          </p:cNvSpPr>
          <p:nvPr>
            <p:ph/>
          </p:nvPr>
        </p:nvSpPr>
        <p:spPr>
          <a:xfrm>
            <a:off x="31176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7" name="PlaceHolder 6"/>
          <p:cNvSpPr>
            <a:spLocks noGrp="1"/>
          </p:cNvSpPr>
          <p:nvPr>
            <p:ph/>
          </p:nvPr>
        </p:nvSpPr>
        <p:spPr>
          <a:xfrm>
            <a:off x="319248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8" name="PlaceHolder 7"/>
          <p:cNvSpPr>
            <a:spLocks noGrp="1"/>
          </p:cNvSpPr>
          <p:nvPr>
            <p:ph/>
          </p:nvPr>
        </p:nvSpPr>
        <p:spPr>
          <a:xfrm>
            <a:off x="607320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8"/>
          <p:cNvSpPr>
            <a:spLocks noGrp="1"/>
          </p:cNvSpPr>
          <p:nvPr>
            <p:ph type="sldNum" idx="3"/>
          </p:nvPr>
        </p:nvSpPr>
        <p:spPr/>
        <p:txBody>
          <a:bodyPr/>
          <a:p>
            <a:fld id="{6FF78EB4-9A2D-4265-AD74-A63CB0314DBF}"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8B8A2A31-D5A2-432F-B3A4-38A76E6091B7}"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24" name="PlaceHolder 2"/>
          <p:cNvSpPr>
            <a:spLocks noGrp="1"/>
          </p:cNvSpPr>
          <p:nvPr>
            <p:ph type="subTitle"/>
          </p:nvPr>
        </p:nvSpPr>
        <p:spPr>
          <a:xfrm>
            <a:off x="311760" y="1152360"/>
            <a:ext cx="8520120" cy="34160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4"/>
          </p:nvPr>
        </p:nvSpPr>
        <p:spPr/>
        <p:txBody>
          <a:bodyPr/>
          <a:p>
            <a:fld id="{D589AC03-D701-416A-B402-9B101DB5840B}"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26" name="PlaceHolder 2"/>
          <p:cNvSpPr>
            <a:spLocks noGrp="1"/>
          </p:cNvSpPr>
          <p:nvPr>
            <p:ph/>
          </p:nvPr>
        </p:nvSpPr>
        <p:spPr>
          <a:xfrm>
            <a:off x="311760" y="1152360"/>
            <a:ext cx="852012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 name="PlaceHolder 3"/>
          <p:cNvSpPr>
            <a:spLocks noGrp="1"/>
          </p:cNvSpPr>
          <p:nvPr>
            <p:ph type="sldNum" idx="4"/>
          </p:nvPr>
        </p:nvSpPr>
        <p:spPr/>
        <p:txBody>
          <a:bodyPr/>
          <a:p>
            <a:fld id="{585A0E8D-9242-4EF0-898A-E1578E4A4780}"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sldNum" idx="1"/>
          </p:nvPr>
        </p:nvSpPr>
        <p:spPr/>
        <p:txBody>
          <a:bodyPr/>
          <a:p>
            <a:fld id="{5A7AA94E-8D2C-4EE4-8ECD-983F5CC6766C}" type="slidenum">
              <a:t>&lt;#&gt;</a:t>
            </a:fld>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28"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9"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sldNum" idx="4"/>
          </p:nvPr>
        </p:nvSpPr>
        <p:spPr/>
        <p:txBody>
          <a:bodyPr/>
          <a:p>
            <a:fld id="{DA4A38F6-1487-4ED3-9256-0EE89CEC0664}"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sldNum" idx="4"/>
          </p:nvPr>
        </p:nvSpPr>
        <p:spPr/>
        <p:txBody>
          <a:bodyPr/>
          <a:p>
            <a:fld id="{B20FE58F-AA1A-48EB-9FC7-11ECF4112319}"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311760" y="444960"/>
            <a:ext cx="8520120" cy="2654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4"/>
          </p:nvPr>
        </p:nvSpPr>
        <p:spPr/>
        <p:txBody>
          <a:bodyPr/>
          <a:p>
            <a:fld id="{17E14071-C282-42C0-9D64-76BCC36164F4}"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3"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34"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35"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4"/>
          </p:nvPr>
        </p:nvSpPr>
        <p:spPr/>
        <p:txBody>
          <a:bodyPr/>
          <a:p>
            <a:fld id="{359D976C-CC66-44DC-88E4-AFBEC7BB8803}"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7"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38"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39" name="PlaceHolder 4"/>
          <p:cNvSpPr>
            <a:spLocks noGrp="1"/>
          </p:cNvSpPr>
          <p:nvPr>
            <p:ph/>
          </p:nvPr>
        </p:nvSpPr>
        <p:spPr>
          <a:xfrm>
            <a:off x="467784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4"/>
          </p:nvPr>
        </p:nvSpPr>
        <p:spPr/>
        <p:txBody>
          <a:bodyPr/>
          <a:p>
            <a:fld id="{65CBEB56-9A65-44C7-9ECF-F02686B25A12}"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41"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2"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3" name="PlaceHolder 4"/>
          <p:cNvSpPr>
            <a:spLocks noGrp="1"/>
          </p:cNvSpPr>
          <p:nvPr>
            <p:ph/>
          </p:nvPr>
        </p:nvSpPr>
        <p:spPr>
          <a:xfrm>
            <a:off x="311760" y="293688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4"/>
          </p:nvPr>
        </p:nvSpPr>
        <p:spPr/>
        <p:txBody>
          <a:bodyPr/>
          <a:p>
            <a:fld id="{CCFC7CAB-F7A5-4C29-AD54-B45D72D40F12}"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45" name="PlaceHolder 2"/>
          <p:cNvSpPr>
            <a:spLocks noGrp="1"/>
          </p:cNvSpPr>
          <p:nvPr>
            <p:ph/>
          </p:nvPr>
        </p:nvSpPr>
        <p:spPr>
          <a:xfrm>
            <a:off x="311760" y="115236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6" name="PlaceHolder 3"/>
          <p:cNvSpPr>
            <a:spLocks noGrp="1"/>
          </p:cNvSpPr>
          <p:nvPr>
            <p:ph/>
          </p:nvPr>
        </p:nvSpPr>
        <p:spPr>
          <a:xfrm>
            <a:off x="311760" y="293688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sldNum" idx="4"/>
          </p:nvPr>
        </p:nvSpPr>
        <p:spPr/>
        <p:txBody>
          <a:bodyPr/>
          <a:p>
            <a:fld id="{3122176A-0D69-4D44-801F-8AD4F37C816D}"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48"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9"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0"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1" name="PlaceHolder 5"/>
          <p:cNvSpPr>
            <a:spLocks noGrp="1"/>
          </p:cNvSpPr>
          <p:nvPr>
            <p:ph/>
          </p:nvPr>
        </p:nvSpPr>
        <p:spPr>
          <a:xfrm>
            <a:off x="467784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 name="PlaceHolder 6"/>
          <p:cNvSpPr>
            <a:spLocks noGrp="1"/>
          </p:cNvSpPr>
          <p:nvPr>
            <p:ph type="sldNum" idx="4"/>
          </p:nvPr>
        </p:nvSpPr>
        <p:spPr/>
        <p:txBody>
          <a:bodyPr/>
          <a:p>
            <a:fld id="{AA011661-7697-4FAF-ABC4-782F3044416A}"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53" name="PlaceHolder 2"/>
          <p:cNvSpPr>
            <a:spLocks noGrp="1"/>
          </p:cNvSpPr>
          <p:nvPr>
            <p:ph/>
          </p:nvPr>
        </p:nvSpPr>
        <p:spPr>
          <a:xfrm>
            <a:off x="31176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4" name="PlaceHolder 3"/>
          <p:cNvSpPr>
            <a:spLocks noGrp="1"/>
          </p:cNvSpPr>
          <p:nvPr>
            <p:ph/>
          </p:nvPr>
        </p:nvSpPr>
        <p:spPr>
          <a:xfrm>
            <a:off x="319248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5" name="PlaceHolder 4"/>
          <p:cNvSpPr>
            <a:spLocks noGrp="1"/>
          </p:cNvSpPr>
          <p:nvPr>
            <p:ph/>
          </p:nvPr>
        </p:nvSpPr>
        <p:spPr>
          <a:xfrm>
            <a:off x="607320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6" name="PlaceHolder 5"/>
          <p:cNvSpPr>
            <a:spLocks noGrp="1"/>
          </p:cNvSpPr>
          <p:nvPr>
            <p:ph/>
          </p:nvPr>
        </p:nvSpPr>
        <p:spPr>
          <a:xfrm>
            <a:off x="31176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7" name="PlaceHolder 6"/>
          <p:cNvSpPr>
            <a:spLocks noGrp="1"/>
          </p:cNvSpPr>
          <p:nvPr>
            <p:ph/>
          </p:nvPr>
        </p:nvSpPr>
        <p:spPr>
          <a:xfrm>
            <a:off x="319248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8" name="PlaceHolder 7"/>
          <p:cNvSpPr>
            <a:spLocks noGrp="1"/>
          </p:cNvSpPr>
          <p:nvPr>
            <p:ph/>
          </p:nvPr>
        </p:nvSpPr>
        <p:spPr>
          <a:xfrm>
            <a:off x="607320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8"/>
          <p:cNvSpPr>
            <a:spLocks noGrp="1"/>
          </p:cNvSpPr>
          <p:nvPr>
            <p:ph type="sldNum" idx="4"/>
          </p:nvPr>
        </p:nvSpPr>
        <p:spPr/>
        <p:txBody>
          <a:bodyPr/>
          <a:p>
            <a:fld id="{5574381D-AA65-456B-AF79-63BE069CF416}"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sldNum" idx="1"/>
          </p:nvPr>
        </p:nvSpPr>
        <p:spPr/>
        <p:txBody>
          <a:bodyPr/>
          <a:p>
            <a:fld id="{382D02A0-BB07-4855-837C-F35ADFB78236}"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1"/>
          </p:nvPr>
        </p:nvSpPr>
        <p:spPr/>
        <p:txBody>
          <a:bodyPr/>
          <a:p>
            <a:fld id="{BDDE8E39-8AB7-4720-AE77-3A00484F9CD0}"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D1DD3A03-E6DF-41A2-AC4B-0D5F6EFC157A}"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7"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 name="PlaceHolder 4"/>
          <p:cNvSpPr>
            <a:spLocks noGrp="1"/>
          </p:cNvSpPr>
          <p:nvPr>
            <p:ph/>
          </p:nvPr>
        </p:nvSpPr>
        <p:spPr>
          <a:xfrm>
            <a:off x="467784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5E8A369A-E6A1-4878-81EA-4C147D14345C}"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1"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 name="PlaceHolder 4"/>
          <p:cNvSpPr>
            <a:spLocks noGrp="1"/>
          </p:cNvSpPr>
          <p:nvPr>
            <p:ph/>
          </p:nvPr>
        </p:nvSpPr>
        <p:spPr>
          <a:xfrm>
            <a:off x="311760" y="293688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A4DDEBE8-5CCD-4106-A279-61B71684500E}"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744480"/>
            <a:ext cx="8520120" cy="2052360"/>
          </a:xfrm>
          <a:prstGeom prst="rect">
            <a:avLst/>
          </a:prstGeom>
          <a:noFill/>
          <a:ln w="0">
            <a:noFill/>
          </a:ln>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1" name="PlaceHolder 2"/>
          <p:cNvSpPr>
            <a:spLocks noGrp="1"/>
          </p:cNvSpPr>
          <p:nvPr>
            <p:ph type="sldNum" idx="1"/>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algn="l" pos="0"/>
              </a:tabLst>
              <a:defRPr b="1" lang="en" sz="1200" spc="-1" strike="noStrike">
                <a:solidFill>
                  <a:srgbClr val="595959"/>
                </a:solidFill>
                <a:latin typeface="Arial"/>
                <a:ea typeface="Arial"/>
              </a:defRPr>
            </a:lvl1pPr>
          </a:lstStyle>
          <a:p>
            <a:pPr algn="r">
              <a:lnSpc>
                <a:spcPct val="100000"/>
              </a:lnSpc>
              <a:buNone/>
              <a:tabLst>
                <a:tab algn="l" pos="0"/>
              </a:tabLst>
            </a:pPr>
            <a:fld id="{0CB8A1FA-E2EF-47F8-8805-D5BF14D65B8E}" type="slidenum">
              <a:rPr b="1" lang="en" sz="1200" spc="-1" strike="noStrike">
                <a:solidFill>
                  <a:srgbClr val="595959"/>
                </a:solidFill>
                <a:latin typeface="Arial"/>
                <a:ea typeface="Arial"/>
              </a:rPr>
              <a:t>&lt;number&gt;</a:t>
            </a:fld>
            <a:endParaRPr b="0" lang="en-US" sz="1200" spc="-1" strike="noStrike">
              <a:latin typeface="Times New Roman"/>
            </a:endParaRPr>
          </a:p>
        </p:txBody>
      </p:sp>
      <p:sp>
        <p:nvSpPr>
          <p:cNvPr id="2"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40" name="PlaceHolder 2"/>
          <p:cNvSpPr>
            <a:spLocks noGrp="1"/>
          </p:cNvSpPr>
          <p:nvPr>
            <p:ph type="body"/>
          </p:nvPr>
        </p:nvSpPr>
        <p:spPr>
          <a:xfrm>
            <a:off x="311760" y="1152360"/>
            <a:ext cx="8520120" cy="34160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41" name="PlaceHolder 3"/>
          <p:cNvSpPr>
            <a:spLocks noGrp="1"/>
          </p:cNvSpPr>
          <p:nvPr>
            <p:ph type="sldNum" idx="2"/>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algn="l" pos="0"/>
              </a:tabLst>
              <a:defRPr b="1" lang="en" sz="1200" spc="-1" strike="noStrike">
                <a:solidFill>
                  <a:srgbClr val="595959"/>
                </a:solidFill>
                <a:latin typeface="Arial"/>
                <a:ea typeface="Arial"/>
              </a:defRPr>
            </a:lvl1pPr>
          </a:lstStyle>
          <a:p>
            <a:pPr algn="r">
              <a:lnSpc>
                <a:spcPct val="100000"/>
              </a:lnSpc>
              <a:buNone/>
              <a:tabLst>
                <a:tab algn="l" pos="0"/>
              </a:tabLst>
            </a:pPr>
            <a:fld id="{5B97A689-1B78-44E6-B9AF-5B94F5DBBABA}" type="slidenum">
              <a:rPr b="1" lang="en" sz="1200" spc="-1" strike="noStrike">
                <a:solidFill>
                  <a:srgbClr val="595959"/>
                </a:solidFill>
                <a:latin typeface="Arial"/>
                <a:ea typeface="Arial"/>
              </a:rPr>
              <a:t>&lt;number&gt;</a:t>
            </a:fld>
            <a:endParaRPr b="0" lang="en-US" sz="1200" spc="-1" strike="noStrike">
              <a:latin typeface="Times New Roman"/>
            </a:endParaRPr>
          </a:p>
        </p:txBody>
      </p:sp>
      <p:pic>
        <p:nvPicPr>
          <p:cNvPr id="42" name="Google Shape;21;p4" descr=""/>
          <p:cNvPicPr/>
          <p:nvPr/>
        </p:nvPicPr>
        <p:blipFill>
          <a:blip r:embed="rId2"/>
          <a:srcRect l="11904" t="10435" r="9490" b="0"/>
          <a:stretch/>
        </p:blipFill>
        <p:spPr>
          <a:xfrm>
            <a:off x="8215560" y="0"/>
            <a:ext cx="928080" cy="10576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 name="PlaceHolder 1"/>
          <p:cNvSpPr>
            <a:spLocks noGrp="1"/>
          </p:cNvSpPr>
          <p:nvPr>
            <p:ph type="title"/>
          </p:nvPr>
        </p:nvSpPr>
        <p:spPr>
          <a:xfrm>
            <a:off x="311760" y="2151000"/>
            <a:ext cx="8520120" cy="841320"/>
          </a:xfrm>
          <a:prstGeom prst="rect">
            <a:avLst/>
          </a:prstGeom>
          <a:noFill/>
          <a:ln w="0">
            <a:noFill/>
          </a:ln>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80" name="PlaceHolder 2"/>
          <p:cNvSpPr>
            <a:spLocks noGrp="1"/>
          </p:cNvSpPr>
          <p:nvPr>
            <p:ph type="sldNum" idx="3"/>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algn="l" pos="0"/>
              </a:tabLst>
              <a:defRPr b="1" lang="en" sz="1200" spc="-1" strike="noStrike">
                <a:solidFill>
                  <a:srgbClr val="595959"/>
                </a:solidFill>
                <a:latin typeface="Arial"/>
                <a:ea typeface="Arial"/>
              </a:defRPr>
            </a:lvl1pPr>
          </a:lstStyle>
          <a:p>
            <a:pPr algn="r">
              <a:lnSpc>
                <a:spcPct val="100000"/>
              </a:lnSpc>
              <a:buNone/>
              <a:tabLst>
                <a:tab algn="l" pos="0"/>
              </a:tabLst>
            </a:pPr>
            <a:fld id="{16C46665-E1AD-40EA-AE6B-443EF95847F4}" type="slidenum">
              <a:rPr b="1" lang="en" sz="1200" spc="-1" strike="noStrike">
                <a:solidFill>
                  <a:srgbClr val="595959"/>
                </a:solidFill>
                <a:latin typeface="Arial"/>
                <a:ea typeface="Arial"/>
              </a:rPr>
              <a:t>&lt;number&gt;</a:t>
            </a:fld>
            <a:endParaRPr b="0" lang="en-US" sz="1200" spc="-1" strike="noStrike">
              <a:latin typeface="Times New Roman"/>
            </a:endParaRPr>
          </a:p>
        </p:txBody>
      </p:sp>
      <p:pic>
        <p:nvPicPr>
          <p:cNvPr id="81" name="Google Shape;16;p3" descr=""/>
          <p:cNvPicPr/>
          <p:nvPr/>
        </p:nvPicPr>
        <p:blipFill>
          <a:blip r:embed="rId2"/>
          <a:srcRect l="11904" t="10435" r="9490" b="0"/>
          <a:stretch/>
        </p:blipFill>
        <p:spPr>
          <a:xfrm>
            <a:off x="8215560" y="0"/>
            <a:ext cx="928080" cy="1057680"/>
          </a:xfrm>
          <a:prstGeom prst="rect">
            <a:avLst/>
          </a:prstGeom>
          <a:ln w="0">
            <a:noFill/>
          </a:ln>
        </p:spPr>
      </p:pic>
      <p:sp>
        <p:nvSpPr>
          <p:cNvPr id="82"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sldNum" idx="4"/>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algn="l" pos="0"/>
              </a:tabLst>
              <a:defRPr b="1" lang="en" sz="1200" spc="-1" strike="noStrike">
                <a:solidFill>
                  <a:srgbClr val="595959"/>
                </a:solidFill>
                <a:latin typeface="Arial"/>
                <a:ea typeface="Arial"/>
              </a:defRPr>
            </a:lvl1pPr>
          </a:lstStyle>
          <a:p>
            <a:pPr algn="r">
              <a:lnSpc>
                <a:spcPct val="100000"/>
              </a:lnSpc>
              <a:buNone/>
              <a:tabLst>
                <a:tab algn="l" pos="0"/>
              </a:tabLst>
            </a:pPr>
            <a:fld id="{0584DD22-9C66-4EC8-AA48-61806B12541D}" type="slidenum">
              <a:rPr b="1" lang="en" sz="1200" spc="-1" strike="noStrike">
                <a:solidFill>
                  <a:srgbClr val="595959"/>
                </a:solidFill>
                <a:latin typeface="Arial"/>
                <a:ea typeface="Arial"/>
              </a:rPr>
              <a:t>&lt;number&gt;</a:t>
            </a:fld>
            <a:endParaRPr b="0" lang="en-US" sz="1200" spc="-1" strike="noStrike">
              <a:latin typeface="Times New Roman"/>
            </a:endParaRPr>
          </a:p>
        </p:txBody>
      </p:sp>
      <p:pic>
        <p:nvPicPr>
          <p:cNvPr id="120" name="Google Shape;52;p12" descr=""/>
          <p:cNvPicPr/>
          <p:nvPr/>
        </p:nvPicPr>
        <p:blipFill>
          <a:blip r:embed="rId2"/>
          <a:srcRect l="11904" t="10435" r="9490" b="0"/>
          <a:stretch/>
        </p:blipFill>
        <p:spPr>
          <a:xfrm>
            <a:off x="8215560" y="0"/>
            <a:ext cx="928080" cy="1057680"/>
          </a:xfrm>
          <a:prstGeom prst="rect">
            <a:avLst/>
          </a:prstGeom>
          <a:ln w="0">
            <a:noFill/>
          </a:ln>
        </p:spPr>
      </p:pic>
      <p:sp>
        <p:nvSpPr>
          <p:cNvPr id="121"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122"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hyperlink" Target="https://mobaxterm.mobatek.net/download.html" TargetMode="External"/><Relationship Id="rId2" Type="http://schemas.openxmlformats.org/officeDocument/2006/relationships/image" Target="../media/image10.png"/><Relationship Id="rId3" Type="http://schemas.openxmlformats.org/officeDocument/2006/relationships/slideLayout" Target="../slideLayouts/slideLayout15.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5.xml.rels><?xml version="1.0" encoding="UTF-8"?>
<Relationships xmlns="http://schemas.openxmlformats.org/package/2006/relationships"><Relationship Id="rId1" Type="http://schemas.openxmlformats.org/officeDocument/2006/relationships/hyperlink" Target="https://www.woodtv.com/weather/weather-news/with-few-thunderstorms-so-far-this-year-little-chance-severe-weather/" TargetMode="External"/><Relationship Id="rId2" Type="http://schemas.openxmlformats.org/officeDocument/2006/relationships/image" Target="../media/image13.png"/><Relationship Id="rId3"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slideLayout" Target="../slideLayouts/slideLayout15.xml"/><Relationship Id="rId8"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hyperlink" Target="https://geohackweek.github.io/nDarrays/02-xarray-architecture/" TargetMode="External"/><Relationship Id="rId3" Type="http://schemas.openxmlformats.org/officeDocument/2006/relationships/slideLayout" Target="../slideLayouts/slideLayout15.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9.xml.rels><?xml version="1.0" encoding="UTF-8"?>
<Relationships xmlns="http://schemas.openxmlformats.org/package/2006/relationships"><Relationship Id="rId1" Type="http://schemas.openxmlformats.org/officeDocument/2006/relationships/hyperlink" Target="https://www.youtube.com/watch?v=oxuRxtrO2Ag" TargetMode="External"/><Relationship Id="rId2" Type="http://schemas.openxmlformats.org/officeDocument/2006/relationships/hyperlink" Target="https://www.astro.umd.edu/~ricotti/NEWWEB/teaching/ASTR415/old_lectures/unix.pdf" TargetMode="External"/><Relationship Id="rId3" Type="http://schemas.openxmlformats.org/officeDocument/2006/relationships/hyperlink" Target="https://files.fosswire.com/2007/08/fwunixref.pdf" TargetMode="External"/><Relationship Id="rId4" Type="http://schemas.openxmlformats.org/officeDocument/2006/relationships/hyperlink" Target="https://www.icds.psu.edu/computing-services/roar-training-series/" TargetMode="External"/><Relationship Id="rId5"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hyperlink" Target="https://www.britannica.com/technology/computer" TargetMode="External"/><Relationship Id="rId2" Type="http://schemas.openxmlformats.org/officeDocument/2006/relationships/image" Target="../media/image6.png"/><Relationship Id="rId3"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hyperlink" Target="http://i.imgur.com/JqoHi81.jpg" TargetMode="External"/><Relationship Id="rId4" Type="http://schemas.openxmlformats.org/officeDocument/2006/relationships/hyperlink" Target="https://hackernoon.com/hn-images/1*2Pw7--evUBCs5IJVTuqI2A.png" TargetMode="External"/><Relationship Id="rId5" Type="http://schemas.openxmlformats.org/officeDocument/2006/relationships/slideLayout" Target="../slideLayouts/slideLayout15.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311760" y="58680"/>
            <a:ext cx="8520120" cy="1708920"/>
          </a:xfrm>
          <a:prstGeom prst="rect">
            <a:avLst/>
          </a:prstGeom>
          <a:noFill/>
          <a:ln w="0">
            <a:noFill/>
          </a:ln>
        </p:spPr>
        <p:txBody>
          <a:bodyPr tIns="91440" bIns="91440" anchor="b">
            <a:normAutofit fontScale="96000"/>
          </a:bodyPr>
          <a:p>
            <a:pPr algn="ctr">
              <a:lnSpc>
                <a:spcPct val="100000"/>
              </a:lnSpc>
              <a:buNone/>
              <a:tabLst>
                <a:tab algn="l" pos="0"/>
              </a:tabLst>
            </a:pPr>
            <a:r>
              <a:rPr b="0" lang="en" sz="5200" spc="-1" strike="noStrike">
                <a:solidFill>
                  <a:srgbClr val="000000"/>
                </a:solidFill>
                <a:latin typeface="Arial"/>
                <a:ea typeface="Arial"/>
              </a:rPr>
              <a:t>Graduate Student Linux Workshop</a:t>
            </a:r>
            <a:endParaRPr b="0" lang="en-US" sz="5200" spc="-1" strike="noStrike">
              <a:solidFill>
                <a:srgbClr val="000000"/>
              </a:solidFill>
              <a:latin typeface="Arial"/>
            </a:endParaRPr>
          </a:p>
        </p:txBody>
      </p:sp>
      <p:sp>
        <p:nvSpPr>
          <p:cNvPr id="166" name="PlaceHolder 2"/>
          <p:cNvSpPr>
            <a:spLocks noGrp="1"/>
          </p:cNvSpPr>
          <p:nvPr>
            <p:ph type="subTitle"/>
          </p:nvPr>
        </p:nvSpPr>
        <p:spPr>
          <a:xfrm>
            <a:off x="311760" y="3961800"/>
            <a:ext cx="8520120" cy="1181520"/>
          </a:xfrm>
          <a:prstGeom prst="rect">
            <a:avLst/>
          </a:prstGeom>
          <a:noFill/>
          <a:ln w="0">
            <a:noFill/>
          </a:ln>
        </p:spPr>
        <p:txBody>
          <a:bodyPr tIns="91440" bIns="91440" anchor="t">
            <a:noAutofit/>
          </a:bodyPr>
          <a:p>
            <a:pPr algn="ctr">
              <a:lnSpc>
                <a:spcPct val="115000"/>
              </a:lnSpc>
              <a:buNone/>
              <a:tabLst>
                <a:tab algn="l" pos="0"/>
              </a:tabLst>
            </a:pPr>
            <a:r>
              <a:rPr b="0" lang="en" sz="1800" spc="-1" strike="noStrike">
                <a:solidFill>
                  <a:srgbClr val="000000"/>
                </a:solidFill>
                <a:latin typeface="Arial"/>
                <a:ea typeface="Arial"/>
              </a:rPr>
              <a:t>Penn State Department of Meteorology and Atmospheric Science</a:t>
            </a:r>
            <a:endParaRPr b="0" lang="en-US" sz="1800" spc="-1" strike="noStrike">
              <a:latin typeface="Arial"/>
            </a:endParaRPr>
          </a:p>
          <a:p>
            <a:pPr algn="ctr">
              <a:lnSpc>
                <a:spcPct val="115000"/>
              </a:lnSpc>
              <a:buNone/>
              <a:tabLst>
                <a:tab algn="l" pos="0"/>
              </a:tabLst>
            </a:pPr>
            <a:r>
              <a:rPr b="0" lang="en" sz="1800" spc="-1" strike="noStrike">
                <a:solidFill>
                  <a:srgbClr val="000000"/>
                </a:solidFill>
                <a:latin typeface="Arial"/>
                <a:ea typeface="Arial"/>
              </a:rPr>
              <a:t>Shawn Murdzek</a:t>
            </a:r>
            <a:endParaRPr b="0" lang="en-US" sz="1800" spc="-1" strike="noStrike">
              <a:latin typeface="Arial"/>
            </a:endParaRPr>
          </a:p>
          <a:p>
            <a:pPr algn="ctr">
              <a:lnSpc>
                <a:spcPct val="115000"/>
              </a:lnSpc>
              <a:buNone/>
              <a:tabLst>
                <a:tab algn="l" pos="0"/>
              </a:tabLst>
            </a:pPr>
            <a:r>
              <a:rPr b="0" lang="en" sz="1800" spc="-1" strike="noStrike">
                <a:solidFill>
                  <a:srgbClr val="000000"/>
                </a:solidFill>
                <a:latin typeface="Arial"/>
                <a:ea typeface="Arial"/>
              </a:rPr>
              <a:t>10 September 2021</a:t>
            </a:r>
            <a:endParaRPr b="0" lang="en-US" sz="1800" spc="-1" strike="noStrike">
              <a:latin typeface="Arial"/>
            </a:endParaRPr>
          </a:p>
        </p:txBody>
      </p:sp>
      <p:pic>
        <p:nvPicPr>
          <p:cNvPr id="167" name="Google Shape;59;p13" descr=""/>
          <p:cNvPicPr/>
          <p:nvPr/>
        </p:nvPicPr>
        <p:blipFill>
          <a:blip r:embed="rId1"/>
          <a:stretch/>
        </p:blipFill>
        <p:spPr>
          <a:xfrm>
            <a:off x="2231640" y="1644840"/>
            <a:ext cx="4680360" cy="2316600"/>
          </a:xfrm>
          <a:prstGeom prst="rect">
            <a:avLst/>
          </a:prstGeom>
          <a:ln w="0">
            <a:noFill/>
          </a:ln>
        </p:spPr>
      </p:pic>
      <p:pic>
        <p:nvPicPr>
          <p:cNvPr id="168" name="" descr=""/>
          <p:cNvPicPr/>
          <p:nvPr/>
        </p:nvPicPr>
        <p:blipFill>
          <a:blip r:embed="rId2"/>
          <a:stretch/>
        </p:blipFill>
        <p:spPr>
          <a:xfrm>
            <a:off x="8001360" y="4744080"/>
            <a:ext cx="1143000" cy="3999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p>
            <a:pPr>
              <a:lnSpc>
                <a:spcPct val="100000"/>
              </a:lnSpc>
              <a:buNone/>
              <a:tabLst>
                <a:tab algn="l" pos="0"/>
              </a:tabLst>
            </a:pPr>
            <a:r>
              <a:rPr b="0" lang="en" sz="2800" spc="-1" strike="noStrike">
                <a:solidFill>
                  <a:srgbClr val="000000"/>
                </a:solidFill>
                <a:latin typeface="Arial"/>
                <a:ea typeface="Arial"/>
              </a:rPr>
              <a:t>Downloading MobaXterm on the Walker Workstations</a:t>
            </a:r>
            <a:endParaRPr b="0" lang="en-US" sz="2800" spc="-1" strike="noStrike">
              <a:solidFill>
                <a:srgbClr val="000000"/>
              </a:solidFill>
              <a:latin typeface="Arial"/>
            </a:endParaRPr>
          </a:p>
        </p:txBody>
      </p:sp>
      <p:sp>
        <p:nvSpPr>
          <p:cNvPr id="242" name="PlaceHolder 2"/>
          <p:cNvSpPr>
            <a:spLocks noGrp="1"/>
          </p:cNvSpPr>
          <p:nvPr>
            <p:ph/>
          </p:nvPr>
        </p:nvSpPr>
        <p:spPr>
          <a:xfrm>
            <a:off x="311760" y="1152360"/>
            <a:ext cx="6992280" cy="3416040"/>
          </a:xfrm>
          <a:prstGeom prst="rect">
            <a:avLst/>
          </a:prstGeom>
          <a:noFill/>
          <a:ln w="0">
            <a:noFill/>
          </a:ln>
        </p:spPr>
        <p:txBody>
          <a:bodyPr tIns="91440" bIns="91440" anchor="t">
            <a:normAutofit/>
          </a:bodyPr>
          <a:p>
            <a:pPr marL="457200" indent="-343080">
              <a:lnSpc>
                <a:spcPct val="115000"/>
              </a:lnSpc>
              <a:buClr>
                <a:srgbClr val="000000"/>
              </a:buClr>
              <a:buFont typeface="Arial"/>
              <a:buChar char="●"/>
            </a:pPr>
            <a:r>
              <a:rPr b="0" lang="en" sz="1800" spc="-1" strike="noStrike">
                <a:solidFill>
                  <a:srgbClr val="000000"/>
                </a:solidFill>
                <a:latin typeface="Arial"/>
                <a:ea typeface="Arial"/>
              </a:rPr>
              <a:t>Each user must download MobaXterm into their profile space</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The system administrator (Chad) can’t do this for us</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I recommend the Desktop folder, but V:\ or X:\ should work as well</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Steps:</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Visit </a:t>
            </a:r>
            <a:r>
              <a:rPr b="0" lang="en" sz="1400" spc="-1" strike="noStrike" u="sng">
                <a:solidFill>
                  <a:srgbClr val="0097a7"/>
                </a:solidFill>
                <a:uFillTx/>
                <a:latin typeface="Arial"/>
                <a:ea typeface="Arial"/>
                <a:hlinkClick r:id="rId1"/>
              </a:rPr>
              <a:t>https://mobaxterm.mobatek.net/download.html</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Download the Home Edition (Portable Version)</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Copy zip file from Downloads into Desktop (or other desired location)</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Unzip zip file</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Double-click the application to run</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You’ll get a couple of warnings, just run anyways</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I also recommend creating a shortcut and adding that to your home screen</a:t>
            </a:r>
            <a:endParaRPr b="0" lang="en-US" sz="1800" spc="-1" strike="noStrike">
              <a:solidFill>
                <a:srgbClr val="000000"/>
              </a:solidFill>
              <a:latin typeface="Arial"/>
            </a:endParaRPr>
          </a:p>
        </p:txBody>
      </p:sp>
      <p:pic>
        <p:nvPicPr>
          <p:cNvPr id="243" name="Google Shape;170;p22" descr=""/>
          <p:cNvPicPr/>
          <p:nvPr/>
        </p:nvPicPr>
        <p:blipFill>
          <a:blip r:embed="rId2"/>
          <a:stretch/>
        </p:blipFill>
        <p:spPr>
          <a:xfrm>
            <a:off x="7304400" y="3318120"/>
            <a:ext cx="1601280" cy="16012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title"/>
          </p:nvPr>
        </p:nvSpPr>
        <p:spPr>
          <a:xfrm>
            <a:off x="311760" y="36900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The Shell: The UNIX CLI</a:t>
            </a:r>
            <a:endParaRPr b="0" lang="en-US" sz="2800" spc="-1" strike="noStrike">
              <a:solidFill>
                <a:srgbClr val="000000"/>
              </a:solidFill>
              <a:latin typeface="Arial"/>
            </a:endParaRPr>
          </a:p>
        </p:txBody>
      </p:sp>
      <p:pic>
        <p:nvPicPr>
          <p:cNvPr id="245" name="Google Shape;176;p23" descr=""/>
          <p:cNvPicPr/>
          <p:nvPr/>
        </p:nvPicPr>
        <p:blipFill>
          <a:blip r:embed="rId1"/>
          <a:srcRect l="8209" t="81899" r="67251" b="11540"/>
          <a:stretch/>
        </p:blipFill>
        <p:spPr>
          <a:xfrm>
            <a:off x="2009160" y="1307160"/>
            <a:ext cx="5124960" cy="771120"/>
          </a:xfrm>
          <a:prstGeom prst="rect">
            <a:avLst/>
          </a:prstGeom>
          <a:ln w="0">
            <a:noFill/>
          </a:ln>
        </p:spPr>
      </p:pic>
      <p:sp>
        <p:nvSpPr>
          <p:cNvPr id="246" name="Google Shape;177;p23"/>
          <p:cNvSpPr/>
          <p:nvPr/>
        </p:nvSpPr>
        <p:spPr>
          <a:xfrm>
            <a:off x="2009160" y="1473480"/>
            <a:ext cx="937080" cy="438840"/>
          </a:xfrm>
          <a:prstGeom prst="rect">
            <a:avLst/>
          </a:prstGeom>
          <a:noFill/>
          <a:ln w="38160">
            <a:solidFill>
              <a:srgbClr val="980000"/>
            </a:solidFill>
            <a:round/>
          </a:ln>
        </p:spPr>
        <p:style>
          <a:lnRef idx="0"/>
          <a:fillRef idx="0"/>
          <a:effectRef idx="0"/>
          <a:fontRef idx="minor"/>
        </p:style>
      </p:sp>
      <p:sp>
        <p:nvSpPr>
          <p:cNvPr id="247" name="Google Shape;178;p23"/>
          <p:cNvSpPr/>
          <p:nvPr/>
        </p:nvSpPr>
        <p:spPr>
          <a:xfrm>
            <a:off x="600120" y="2456280"/>
            <a:ext cx="2110680" cy="4258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 sz="1600" spc="-1" strike="noStrike">
                <a:solidFill>
                  <a:srgbClr val="980000"/>
                </a:solidFill>
                <a:latin typeface="Arial"/>
                <a:ea typeface="Arial"/>
              </a:rPr>
              <a:t>Linux Server Name</a:t>
            </a:r>
            <a:endParaRPr b="0" lang="en-US" sz="1600" spc="-1" strike="noStrike">
              <a:latin typeface="Arial"/>
            </a:endParaRPr>
          </a:p>
        </p:txBody>
      </p:sp>
      <p:sp>
        <p:nvSpPr>
          <p:cNvPr id="248" name="Google Shape;179;p23"/>
          <p:cNvSpPr/>
          <p:nvPr/>
        </p:nvSpPr>
        <p:spPr>
          <a:xfrm flipH="1">
            <a:off x="1927440" y="1912680"/>
            <a:ext cx="549000" cy="594720"/>
          </a:xfrm>
          <a:custGeom>
            <a:avLst/>
            <a:gdLst/>
            <a:ahLst/>
            <a:rect l="l" t="t" r="r" b="b"/>
            <a:pathLst>
              <a:path w="21600" h="21600">
                <a:moveTo>
                  <a:pt x="0" y="0"/>
                </a:moveTo>
                <a:lnTo>
                  <a:pt x="21600" y="21600"/>
                </a:lnTo>
              </a:path>
            </a:pathLst>
          </a:custGeom>
          <a:noFill/>
          <a:ln w="38160">
            <a:solidFill>
              <a:srgbClr val="980000"/>
            </a:solidFill>
            <a:round/>
            <a:tailEnd len="med" type="triangle" w="med"/>
          </a:ln>
        </p:spPr>
        <p:style>
          <a:lnRef idx="0"/>
          <a:fillRef idx="0"/>
          <a:effectRef idx="0"/>
          <a:fontRef idx="minor"/>
        </p:style>
      </p:sp>
      <p:sp>
        <p:nvSpPr>
          <p:cNvPr id="249" name="Google Shape;180;p23"/>
          <p:cNvSpPr/>
          <p:nvPr/>
        </p:nvSpPr>
        <p:spPr>
          <a:xfrm>
            <a:off x="3075480" y="1473480"/>
            <a:ext cx="1242720" cy="476280"/>
          </a:xfrm>
          <a:prstGeom prst="rect">
            <a:avLst/>
          </a:prstGeom>
          <a:noFill/>
          <a:ln w="38160">
            <a:solidFill>
              <a:srgbClr val="0000ff"/>
            </a:solidFill>
            <a:round/>
          </a:ln>
        </p:spPr>
        <p:style>
          <a:lnRef idx="0"/>
          <a:fillRef idx="0"/>
          <a:effectRef idx="0"/>
          <a:fontRef idx="minor"/>
        </p:style>
      </p:sp>
      <p:sp>
        <p:nvSpPr>
          <p:cNvPr id="250" name="Google Shape;181;p23"/>
          <p:cNvSpPr/>
          <p:nvPr/>
        </p:nvSpPr>
        <p:spPr>
          <a:xfrm>
            <a:off x="3120480" y="2456280"/>
            <a:ext cx="1242720" cy="425880"/>
          </a:xfrm>
          <a:prstGeom prst="rect">
            <a:avLst/>
          </a:prstGeom>
          <a:solidFill>
            <a:srgbClr val="ffffff"/>
          </a:solidFill>
          <a:ln w="0">
            <a:noFill/>
          </a:ln>
        </p:spPr>
        <p:style>
          <a:lnRef idx="0"/>
          <a:fillRef idx="0"/>
          <a:effectRef idx="0"/>
          <a:fontRef idx="minor"/>
        </p:style>
        <p:txBody>
          <a:bodyPr tIns="91440" bIns="91440" anchor="t">
            <a:spAutoFit/>
          </a:bodyPr>
          <a:p>
            <a:pPr>
              <a:lnSpc>
                <a:spcPct val="100000"/>
              </a:lnSpc>
              <a:buNone/>
              <a:tabLst>
                <a:tab algn="l" pos="0"/>
              </a:tabLst>
            </a:pPr>
            <a:r>
              <a:rPr b="1" lang="en" sz="1600" spc="-1" strike="noStrike">
                <a:solidFill>
                  <a:srgbClr val="0000ff"/>
                </a:solidFill>
                <a:latin typeface="Arial"/>
                <a:ea typeface="Arial"/>
              </a:rPr>
              <a:t>Username</a:t>
            </a:r>
            <a:endParaRPr b="0" lang="en-US" sz="1600" spc="-1" strike="noStrike">
              <a:latin typeface="Arial"/>
            </a:endParaRPr>
          </a:p>
        </p:txBody>
      </p:sp>
      <p:sp>
        <p:nvSpPr>
          <p:cNvPr id="251" name="Google Shape;182;p23"/>
          <p:cNvSpPr/>
          <p:nvPr/>
        </p:nvSpPr>
        <p:spPr>
          <a:xfrm>
            <a:off x="3696840" y="1950120"/>
            <a:ext cx="45000" cy="505800"/>
          </a:xfrm>
          <a:custGeom>
            <a:avLst/>
            <a:gdLst/>
            <a:ahLst/>
            <a:rect l="l" t="t" r="r" b="b"/>
            <a:pathLst>
              <a:path w="21600" h="21600">
                <a:moveTo>
                  <a:pt x="0" y="0"/>
                </a:moveTo>
                <a:lnTo>
                  <a:pt x="21600" y="21600"/>
                </a:lnTo>
              </a:path>
            </a:pathLst>
          </a:custGeom>
          <a:noFill/>
          <a:ln w="38160">
            <a:solidFill>
              <a:srgbClr val="0000ff"/>
            </a:solidFill>
            <a:round/>
            <a:tailEnd len="med" type="triangle" w="med"/>
          </a:ln>
        </p:spPr>
        <p:style>
          <a:lnRef idx="0"/>
          <a:fillRef idx="0"/>
          <a:effectRef idx="0"/>
          <a:fontRef idx="minor"/>
        </p:style>
      </p:sp>
      <p:sp>
        <p:nvSpPr>
          <p:cNvPr id="252" name="Google Shape;183;p23"/>
          <p:cNvSpPr/>
          <p:nvPr/>
        </p:nvSpPr>
        <p:spPr>
          <a:xfrm>
            <a:off x="4446720" y="1469520"/>
            <a:ext cx="602640" cy="476280"/>
          </a:xfrm>
          <a:prstGeom prst="rect">
            <a:avLst/>
          </a:prstGeom>
          <a:noFill/>
          <a:ln w="38160">
            <a:solidFill>
              <a:srgbClr val="38761d"/>
            </a:solidFill>
            <a:round/>
          </a:ln>
        </p:spPr>
        <p:style>
          <a:lnRef idx="0"/>
          <a:fillRef idx="0"/>
          <a:effectRef idx="0"/>
          <a:fontRef idx="minor"/>
        </p:style>
      </p:sp>
      <p:sp>
        <p:nvSpPr>
          <p:cNvPr id="253" name="Google Shape;184;p23"/>
          <p:cNvSpPr/>
          <p:nvPr/>
        </p:nvSpPr>
        <p:spPr>
          <a:xfrm>
            <a:off x="4623120" y="2456280"/>
            <a:ext cx="1463040" cy="425880"/>
          </a:xfrm>
          <a:prstGeom prst="rect">
            <a:avLst/>
          </a:prstGeom>
          <a:solidFill>
            <a:srgbClr val="ffffff"/>
          </a:solidFill>
          <a:ln w="0">
            <a:noFill/>
          </a:ln>
        </p:spPr>
        <p:style>
          <a:lnRef idx="0"/>
          <a:fillRef idx="0"/>
          <a:effectRef idx="0"/>
          <a:fontRef idx="minor"/>
        </p:style>
        <p:txBody>
          <a:bodyPr tIns="91440" bIns="91440" anchor="t">
            <a:spAutoFit/>
          </a:bodyPr>
          <a:p>
            <a:pPr>
              <a:lnSpc>
                <a:spcPct val="100000"/>
              </a:lnSpc>
              <a:buNone/>
              <a:tabLst>
                <a:tab algn="l" pos="0"/>
              </a:tabLst>
            </a:pPr>
            <a:r>
              <a:rPr b="1" lang="en" sz="1600" spc="-1" strike="noStrike">
                <a:solidFill>
                  <a:srgbClr val="38761d"/>
                </a:solidFill>
                <a:latin typeface="Arial"/>
                <a:ea typeface="Arial"/>
              </a:rPr>
              <a:t>Line Number</a:t>
            </a:r>
            <a:endParaRPr b="0" lang="en-US" sz="1600" spc="-1" strike="noStrike">
              <a:latin typeface="Arial"/>
            </a:endParaRPr>
          </a:p>
        </p:txBody>
      </p:sp>
      <p:sp>
        <p:nvSpPr>
          <p:cNvPr id="254" name="Google Shape;185;p23"/>
          <p:cNvSpPr/>
          <p:nvPr/>
        </p:nvSpPr>
        <p:spPr>
          <a:xfrm>
            <a:off x="4748400" y="1946160"/>
            <a:ext cx="287640" cy="571680"/>
          </a:xfrm>
          <a:custGeom>
            <a:avLst/>
            <a:gdLst/>
            <a:ahLst/>
            <a:rect l="l" t="t" r="r" b="b"/>
            <a:pathLst>
              <a:path w="21600" h="21600">
                <a:moveTo>
                  <a:pt x="0" y="0"/>
                </a:moveTo>
                <a:lnTo>
                  <a:pt x="21600" y="21600"/>
                </a:lnTo>
              </a:path>
            </a:pathLst>
          </a:custGeom>
          <a:noFill/>
          <a:ln w="38160">
            <a:solidFill>
              <a:srgbClr val="38761d"/>
            </a:solidFill>
            <a:round/>
            <a:tailEnd len="med" type="triangle" w="med"/>
          </a:ln>
        </p:spPr>
        <p:style>
          <a:lnRef idx="0"/>
          <a:fillRef idx="0"/>
          <a:effectRef idx="0"/>
          <a:fontRef idx="minor"/>
        </p:style>
      </p:sp>
      <p:sp>
        <p:nvSpPr>
          <p:cNvPr id="255" name="Google Shape;186;p23"/>
          <p:cNvSpPr/>
          <p:nvPr/>
        </p:nvSpPr>
        <p:spPr>
          <a:xfrm>
            <a:off x="5421960" y="1918080"/>
            <a:ext cx="1628280" cy="360"/>
          </a:xfrm>
          <a:custGeom>
            <a:avLst/>
            <a:gdLst/>
            <a:ahLst/>
            <a:rect l="l" t="t" r="r" b="b"/>
            <a:pathLst>
              <a:path w="21600" h="21600">
                <a:moveTo>
                  <a:pt x="0" y="0"/>
                </a:moveTo>
                <a:lnTo>
                  <a:pt x="21600" y="21600"/>
                </a:lnTo>
              </a:path>
            </a:pathLst>
          </a:custGeom>
          <a:noFill/>
          <a:ln w="38160">
            <a:solidFill>
              <a:srgbClr val="bf9000"/>
            </a:solidFill>
            <a:round/>
          </a:ln>
        </p:spPr>
        <p:style>
          <a:lnRef idx="0"/>
          <a:fillRef idx="0"/>
          <a:effectRef idx="0"/>
          <a:fontRef idx="minor"/>
        </p:style>
      </p:sp>
      <p:sp>
        <p:nvSpPr>
          <p:cNvPr id="256" name="Google Shape;187;p23"/>
          <p:cNvSpPr/>
          <p:nvPr/>
        </p:nvSpPr>
        <p:spPr>
          <a:xfrm>
            <a:off x="6346080" y="2456280"/>
            <a:ext cx="2485800" cy="425880"/>
          </a:xfrm>
          <a:prstGeom prst="rect">
            <a:avLst/>
          </a:prstGeom>
          <a:solidFill>
            <a:srgbClr val="ffffff"/>
          </a:solidFill>
          <a:ln w="0">
            <a:noFill/>
          </a:ln>
        </p:spPr>
        <p:style>
          <a:lnRef idx="0"/>
          <a:fillRef idx="0"/>
          <a:effectRef idx="0"/>
          <a:fontRef idx="minor"/>
        </p:style>
        <p:txBody>
          <a:bodyPr tIns="91440" bIns="91440" anchor="t">
            <a:spAutoFit/>
          </a:bodyPr>
          <a:p>
            <a:pPr>
              <a:lnSpc>
                <a:spcPct val="100000"/>
              </a:lnSpc>
              <a:buNone/>
              <a:tabLst>
                <a:tab algn="l" pos="0"/>
              </a:tabLst>
            </a:pPr>
            <a:r>
              <a:rPr b="1" lang="en" sz="1600" spc="-1" strike="noStrike">
                <a:solidFill>
                  <a:srgbClr val="bf9000"/>
                </a:solidFill>
                <a:latin typeface="Arial"/>
                <a:ea typeface="Arial"/>
              </a:rPr>
              <a:t>Type Commands Here</a:t>
            </a:r>
            <a:endParaRPr b="0" lang="en-US" sz="1600" spc="-1" strike="noStrike">
              <a:latin typeface="Arial"/>
            </a:endParaRPr>
          </a:p>
        </p:txBody>
      </p:sp>
      <p:sp>
        <p:nvSpPr>
          <p:cNvPr id="257" name="Google Shape;188;p23"/>
          <p:cNvSpPr/>
          <p:nvPr/>
        </p:nvSpPr>
        <p:spPr>
          <a:xfrm>
            <a:off x="6300720" y="1928880"/>
            <a:ext cx="867960" cy="599760"/>
          </a:xfrm>
          <a:custGeom>
            <a:avLst/>
            <a:gdLst/>
            <a:ahLst/>
            <a:rect l="l" t="t" r="r" b="b"/>
            <a:pathLst>
              <a:path w="21600" h="21600">
                <a:moveTo>
                  <a:pt x="0" y="0"/>
                </a:moveTo>
                <a:lnTo>
                  <a:pt x="21600" y="21600"/>
                </a:lnTo>
              </a:path>
            </a:pathLst>
          </a:custGeom>
          <a:noFill/>
          <a:ln w="38160">
            <a:solidFill>
              <a:srgbClr val="bf9000"/>
            </a:solidFill>
            <a:round/>
            <a:tailEnd len="med" type="triangle" w="med"/>
          </a:ln>
        </p:spPr>
        <p:style>
          <a:lnRef idx="0"/>
          <a:fillRef idx="0"/>
          <a:effectRef idx="0"/>
          <a:fontRef idx="minor"/>
        </p:style>
      </p:sp>
      <p:sp>
        <p:nvSpPr>
          <p:cNvPr id="258" name="Google Shape;189;p23"/>
          <p:cNvSpPr/>
          <p:nvPr/>
        </p:nvSpPr>
        <p:spPr>
          <a:xfrm>
            <a:off x="375120" y="2900520"/>
            <a:ext cx="8529120" cy="1828440"/>
          </a:xfrm>
          <a:prstGeom prst="rect">
            <a:avLst/>
          </a:prstGeom>
          <a:noFill/>
          <a:ln w="0">
            <a:noFill/>
          </a:ln>
        </p:spPr>
        <p:style>
          <a:lnRef idx="0"/>
          <a:fillRef idx="0"/>
          <a:effectRef idx="0"/>
          <a:fontRef idx="minor"/>
        </p:style>
        <p:txBody>
          <a:bodyPr tIns="91440" bIns="91440" anchor="t">
            <a:spAutoFit/>
          </a:bodyPr>
          <a:p>
            <a:pPr marL="457200" indent="-368280">
              <a:lnSpc>
                <a:spcPct val="100000"/>
              </a:lnSpc>
              <a:buClr>
                <a:srgbClr val="000000"/>
              </a:buClr>
              <a:buFont typeface="Arial"/>
              <a:buChar char="●"/>
            </a:pPr>
            <a:r>
              <a:rPr b="0" lang="en" sz="1800" spc="-1" strike="noStrike">
                <a:solidFill>
                  <a:srgbClr val="000000"/>
                </a:solidFill>
                <a:latin typeface="Arial"/>
                <a:ea typeface="Arial"/>
              </a:rPr>
              <a:t>Default shell for the METEO network is </a:t>
            </a:r>
            <a:r>
              <a:rPr b="0" i="1" lang="en" sz="1800" spc="-1" strike="noStrike">
                <a:solidFill>
                  <a:srgbClr val="000000"/>
                </a:solidFill>
                <a:latin typeface="Arial"/>
                <a:ea typeface="Arial"/>
              </a:rPr>
              <a:t>tcsh</a:t>
            </a:r>
            <a:r>
              <a:rPr b="0" lang="en" sz="1800" spc="-1" strike="noStrike">
                <a:solidFill>
                  <a:srgbClr val="000000"/>
                </a:solidFill>
                <a:latin typeface="Arial"/>
                <a:ea typeface="Arial"/>
              </a:rPr>
              <a:t> (enhanced UNIX Berkeley C shell)</a:t>
            </a:r>
            <a:endParaRPr b="0" lang="en-US" sz="1800" spc="-1" strike="noStrike">
              <a:latin typeface="Arial"/>
            </a:endParaRPr>
          </a:p>
          <a:p>
            <a:pPr marL="457200" indent="-368280">
              <a:lnSpc>
                <a:spcPct val="100000"/>
              </a:lnSpc>
              <a:buClr>
                <a:srgbClr val="000000"/>
              </a:buClr>
              <a:buFont typeface="Arial"/>
              <a:buChar char="●"/>
            </a:pPr>
            <a:r>
              <a:rPr b="0" lang="en" sz="1800" spc="-1" strike="noStrike">
                <a:solidFill>
                  <a:srgbClr val="000000"/>
                </a:solidFill>
                <a:latin typeface="Arial"/>
                <a:ea typeface="Arial"/>
              </a:rPr>
              <a:t>Other common shells: bash, ksh, zsh</a:t>
            </a:r>
            <a:endParaRPr b="0" lang="en-US" sz="1800" spc="-1" strike="noStrike">
              <a:latin typeface="Arial"/>
            </a:endParaRPr>
          </a:p>
          <a:p>
            <a:pPr marL="457200" indent="-368280">
              <a:lnSpc>
                <a:spcPct val="100000"/>
              </a:lnSpc>
              <a:buClr>
                <a:srgbClr val="000000"/>
              </a:buClr>
              <a:buFont typeface="Arial"/>
              <a:buChar char="●"/>
            </a:pPr>
            <a:r>
              <a:rPr b="0" lang="en" sz="1800" spc="-1" strike="noStrike">
                <a:solidFill>
                  <a:srgbClr val="000000"/>
                </a:solidFill>
                <a:latin typeface="Arial"/>
                <a:ea typeface="Arial"/>
              </a:rPr>
              <a:t>Basic functionality is nearly identical between the different shells</a:t>
            </a:r>
            <a:endParaRPr b="0" lang="en-US" sz="1800" spc="-1" strike="noStrike">
              <a:latin typeface="Arial"/>
            </a:endParaRPr>
          </a:p>
          <a:p>
            <a:pPr marL="457200" indent="-368280">
              <a:lnSpc>
                <a:spcPct val="100000"/>
              </a:lnSpc>
              <a:buClr>
                <a:srgbClr val="000000"/>
              </a:buClr>
              <a:buFont typeface="Arial"/>
              <a:buChar char="●"/>
            </a:pPr>
            <a:r>
              <a:rPr b="0" lang="en" sz="1800" spc="-1" strike="noStrike">
                <a:solidFill>
                  <a:srgbClr val="000000"/>
                </a:solidFill>
                <a:latin typeface="Arial"/>
                <a:ea typeface="Arial"/>
              </a:rPr>
              <a:t>Can switch to bash by simply running the command </a:t>
            </a:r>
            <a:r>
              <a:rPr b="1" lang="en" sz="1800" spc="-1" strike="noStrike">
                <a:solidFill>
                  <a:srgbClr val="38761d"/>
                </a:solidFill>
                <a:latin typeface="Courier New"/>
                <a:ea typeface="Courier New"/>
              </a:rPr>
              <a:t>bash</a:t>
            </a:r>
            <a:r>
              <a:rPr b="0" lang="en" sz="1800" spc="-1" strike="noStrike">
                <a:solidFill>
                  <a:srgbClr val="000000"/>
                </a:solidFill>
                <a:latin typeface="Arial"/>
                <a:ea typeface="Arial"/>
              </a:rPr>
              <a:t> (to go back to tcsh, run</a:t>
            </a:r>
            <a:r>
              <a:rPr b="1" lang="en" sz="1800" spc="-1" strike="noStrike">
                <a:solidFill>
                  <a:srgbClr val="000000"/>
                </a:solidFill>
                <a:latin typeface="Courier New"/>
                <a:ea typeface="Courier New"/>
              </a:rPr>
              <a:t> </a:t>
            </a:r>
            <a:r>
              <a:rPr b="1" lang="en" sz="1800" spc="-1" strike="noStrike">
                <a:solidFill>
                  <a:srgbClr val="38761d"/>
                </a:solidFill>
                <a:latin typeface="Courier New"/>
                <a:ea typeface="Courier New"/>
              </a:rPr>
              <a:t>exit</a:t>
            </a:r>
            <a:r>
              <a:rPr b="0" lang="en" sz="1800" spc="-1" strike="noStrike">
                <a:solidFill>
                  <a:srgbClr val="000000"/>
                </a:solidFill>
                <a:latin typeface="Arial"/>
                <a:ea typeface="Arial"/>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Linux Commands: Syntax</a:t>
            </a:r>
            <a:endParaRPr b="0" lang="en-US" sz="2800" spc="-1" strike="noStrike">
              <a:solidFill>
                <a:srgbClr val="000000"/>
              </a:solidFill>
              <a:latin typeface="Arial"/>
            </a:endParaRPr>
          </a:p>
        </p:txBody>
      </p:sp>
      <p:sp>
        <p:nvSpPr>
          <p:cNvPr id="260" name="PlaceHolder 2"/>
          <p:cNvSpPr>
            <a:spLocks noGrp="1"/>
          </p:cNvSpPr>
          <p:nvPr>
            <p:ph/>
          </p:nvPr>
        </p:nvSpPr>
        <p:spPr>
          <a:xfrm>
            <a:off x="1834200" y="1152360"/>
            <a:ext cx="5475240" cy="572400"/>
          </a:xfrm>
          <a:prstGeom prst="rect">
            <a:avLst/>
          </a:prstGeom>
          <a:noFill/>
          <a:ln w="0">
            <a:noFill/>
          </a:ln>
        </p:spPr>
        <p:txBody>
          <a:bodyPr tIns="91440" bIns="91440" anchor="t">
            <a:normAutofit/>
          </a:bodyPr>
          <a:p>
            <a:pPr algn="ctr">
              <a:lnSpc>
                <a:spcPct val="115000"/>
              </a:lnSpc>
              <a:spcAft>
                <a:spcPts val="1199"/>
              </a:spcAft>
              <a:buNone/>
              <a:tabLst>
                <a:tab algn="l" pos="0"/>
              </a:tabLst>
            </a:pPr>
            <a:r>
              <a:rPr b="1" lang="en" sz="1800" spc="-1" strike="noStrike">
                <a:solidFill>
                  <a:srgbClr val="000000"/>
                </a:solidFill>
                <a:latin typeface="Arial"/>
                <a:ea typeface="Arial"/>
              </a:rPr>
              <a:t>command</a:t>
            </a:r>
            <a:r>
              <a:rPr b="0" lang="en" sz="1800" spc="-1" strike="noStrike">
                <a:solidFill>
                  <a:srgbClr val="000000"/>
                </a:solidFill>
                <a:latin typeface="Arial"/>
                <a:ea typeface="Arial"/>
              </a:rPr>
              <a:t> </a:t>
            </a:r>
            <a:r>
              <a:rPr b="1" lang="en" sz="1800" spc="-1" strike="noStrike">
                <a:solidFill>
                  <a:srgbClr val="980000"/>
                </a:solidFill>
                <a:latin typeface="Arial"/>
                <a:ea typeface="Arial"/>
              </a:rPr>
              <a:t>[options]</a:t>
            </a:r>
            <a:r>
              <a:rPr b="0" lang="en" sz="1800" spc="-1" strike="noStrike">
                <a:solidFill>
                  <a:srgbClr val="000000"/>
                </a:solidFill>
                <a:latin typeface="Arial"/>
                <a:ea typeface="Arial"/>
              </a:rPr>
              <a:t> </a:t>
            </a:r>
            <a:r>
              <a:rPr b="1" lang="en" sz="1800" spc="-1" strike="noStrike">
                <a:solidFill>
                  <a:srgbClr val="0000ff"/>
                </a:solidFill>
                <a:latin typeface="Arial"/>
                <a:ea typeface="Arial"/>
              </a:rPr>
              <a:t>[arguments]</a:t>
            </a:r>
            <a:endParaRPr b="0" lang="en-US" sz="1800" spc="-1" strike="noStrike">
              <a:solidFill>
                <a:srgbClr val="000000"/>
              </a:solidFill>
              <a:latin typeface="Arial"/>
            </a:endParaRPr>
          </a:p>
        </p:txBody>
      </p:sp>
      <p:sp>
        <p:nvSpPr>
          <p:cNvPr id="261" name="Google Shape;196;p24"/>
          <p:cNvSpPr/>
          <p:nvPr/>
        </p:nvSpPr>
        <p:spPr>
          <a:xfrm>
            <a:off x="4789800" y="1832760"/>
            <a:ext cx="2303640" cy="73116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1" lang="en" sz="1800" spc="-1" strike="noStrike">
                <a:solidFill>
                  <a:srgbClr val="0000ff"/>
                </a:solidFill>
                <a:latin typeface="Arial"/>
                <a:ea typeface="Arial"/>
              </a:rPr>
              <a:t>Usually a file or directory name</a:t>
            </a:r>
            <a:endParaRPr b="0" lang="en-US" sz="1800" spc="-1" strike="noStrike">
              <a:latin typeface="Arial"/>
            </a:endParaRPr>
          </a:p>
        </p:txBody>
      </p:sp>
      <p:sp>
        <p:nvSpPr>
          <p:cNvPr id="262" name="Google Shape;197;p24"/>
          <p:cNvSpPr/>
          <p:nvPr/>
        </p:nvSpPr>
        <p:spPr>
          <a:xfrm>
            <a:off x="3174120" y="1859760"/>
            <a:ext cx="1518840" cy="73116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1" lang="en" sz="1800" spc="-1" strike="noStrike">
                <a:solidFill>
                  <a:srgbClr val="980000"/>
                </a:solidFill>
                <a:latin typeface="Arial"/>
                <a:ea typeface="Arial"/>
              </a:rPr>
              <a:t>Begin with “-” or “--”</a:t>
            </a:r>
            <a:endParaRPr b="0" lang="en-US" sz="1800" spc="-1" strike="noStrike">
              <a:latin typeface="Arial"/>
            </a:endParaRPr>
          </a:p>
        </p:txBody>
      </p:sp>
      <p:sp>
        <p:nvSpPr>
          <p:cNvPr id="263" name="Google Shape;198;p24"/>
          <p:cNvSpPr/>
          <p:nvPr/>
        </p:nvSpPr>
        <p:spPr>
          <a:xfrm flipH="1">
            <a:off x="3932280" y="1564560"/>
            <a:ext cx="394920" cy="295200"/>
          </a:xfrm>
          <a:custGeom>
            <a:avLst/>
            <a:gdLst/>
            <a:ahLst/>
            <a:rect l="l" t="t" r="r" b="b"/>
            <a:pathLst>
              <a:path w="21600" h="21600">
                <a:moveTo>
                  <a:pt x="0" y="0"/>
                </a:moveTo>
                <a:lnTo>
                  <a:pt x="21600" y="21600"/>
                </a:lnTo>
              </a:path>
            </a:pathLst>
          </a:custGeom>
          <a:noFill/>
          <a:ln w="28440">
            <a:solidFill>
              <a:srgbClr val="980000"/>
            </a:solidFill>
            <a:round/>
            <a:tailEnd len="med" type="triangle" w="med"/>
          </a:ln>
        </p:spPr>
        <p:style>
          <a:lnRef idx="0"/>
          <a:fillRef idx="0"/>
          <a:effectRef idx="0"/>
          <a:fontRef idx="minor"/>
        </p:style>
      </p:sp>
      <p:sp>
        <p:nvSpPr>
          <p:cNvPr id="264" name="Google Shape;199;p24"/>
          <p:cNvSpPr/>
          <p:nvPr/>
        </p:nvSpPr>
        <p:spPr>
          <a:xfrm>
            <a:off x="5614920" y="1521720"/>
            <a:ext cx="326520" cy="310680"/>
          </a:xfrm>
          <a:custGeom>
            <a:avLst/>
            <a:gdLst/>
            <a:ahLst/>
            <a:rect l="l" t="t" r="r" b="b"/>
            <a:pathLst>
              <a:path w="21600" h="21600">
                <a:moveTo>
                  <a:pt x="0" y="0"/>
                </a:moveTo>
                <a:lnTo>
                  <a:pt x="21600" y="21600"/>
                </a:lnTo>
              </a:path>
            </a:pathLst>
          </a:custGeom>
          <a:noFill/>
          <a:ln w="28440">
            <a:solidFill>
              <a:srgbClr val="0000ff"/>
            </a:solidFill>
            <a:round/>
            <a:tailEnd len="med" type="triangle" w="med"/>
          </a:ln>
        </p:spPr>
        <p:style>
          <a:lnRef idx="0"/>
          <a:fillRef idx="0"/>
          <a:effectRef idx="0"/>
          <a:fontRef idx="minor"/>
        </p:style>
      </p:sp>
      <p:sp>
        <p:nvSpPr>
          <p:cNvPr id="265" name="Google Shape;200;p24"/>
          <p:cNvSpPr/>
          <p:nvPr/>
        </p:nvSpPr>
        <p:spPr>
          <a:xfrm>
            <a:off x="3174120" y="1859760"/>
            <a:ext cx="3801600" cy="738720"/>
          </a:xfrm>
          <a:prstGeom prst="rect">
            <a:avLst/>
          </a:prstGeom>
          <a:noFill/>
          <a:ln w="28440">
            <a:solidFill>
              <a:srgbClr val="000000"/>
            </a:solidFill>
            <a:round/>
          </a:ln>
        </p:spPr>
        <p:style>
          <a:lnRef idx="0"/>
          <a:fillRef idx="0"/>
          <a:effectRef idx="0"/>
          <a:fontRef idx="minor"/>
        </p:style>
      </p:sp>
      <p:sp>
        <p:nvSpPr>
          <p:cNvPr id="266" name="Google Shape;201;p24"/>
          <p:cNvSpPr/>
          <p:nvPr/>
        </p:nvSpPr>
        <p:spPr>
          <a:xfrm>
            <a:off x="6976080" y="1859760"/>
            <a:ext cx="1360440" cy="73116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1" lang="en" sz="1800" spc="-1" strike="noStrike">
                <a:solidFill>
                  <a:srgbClr val="000000"/>
                </a:solidFill>
                <a:latin typeface="Arial"/>
                <a:ea typeface="Arial"/>
              </a:rPr>
              <a:t>These are optional</a:t>
            </a:r>
            <a:endParaRPr b="0" lang="en-US" sz="1800" spc="-1" strike="noStrike">
              <a:latin typeface="Arial"/>
            </a:endParaRPr>
          </a:p>
        </p:txBody>
      </p:sp>
      <p:sp>
        <p:nvSpPr>
          <p:cNvPr id="267" name="Google Shape;202;p24"/>
          <p:cNvSpPr/>
          <p:nvPr/>
        </p:nvSpPr>
        <p:spPr>
          <a:xfrm>
            <a:off x="364320" y="2751480"/>
            <a:ext cx="8154360" cy="4568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800" spc="-1" strike="noStrike">
                <a:solidFill>
                  <a:srgbClr val="000000"/>
                </a:solidFill>
                <a:latin typeface="Arial"/>
                <a:ea typeface="Arial"/>
              </a:rPr>
              <a:t>Try the following commands…</a:t>
            </a:r>
            <a:endParaRPr b="0" lang="en-US" sz="1800" spc="-1" strike="noStrike">
              <a:latin typeface="Arial"/>
            </a:endParaRPr>
          </a:p>
        </p:txBody>
      </p:sp>
      <p:graphicFrame>
        <p:nvGraphicFramePr>
          <p:cNvPr id="268" name="Google Shape;203;p24"/>
          <p:cNvGraphicFramePr/>
          <p:nvPr/>
        </p:nvGraphicFramePr>
        <p:xfrm>
          <a:off x="952560" y="3136320"/>
          <a:ext cx="7238520" cy="1704240"/>
        </p:xfrm>
        <a:graphic>
          <a:graphicData uri="http://schemas.openxmlformats.org/drawingml/2006/table">
            <a:tbl>
              <a:tblPr/>
              <a:tblGrid>
                <a:gridCol w="1317960"/>
                <a:gridCol w="5920920"/>
              </a:tblGrid>
              <a:tr h="425880">
                <a:tc>
                  <a:txBody>
                    <a:bodyPr lIns="91080" rIns="91080" tIns="91080" bIns="91080" anchor="t">
                      <a:noAutofit/>
                    </a:bodyPr>
                    <a:p>
                      <a:pPr>
                        <a:lnSpc>
                          <a:spcPct val="100000"/>
                        </a:lnSpc>
                        <a:buNone/>
                        <a:tabLst>
                          <a:tab algn="l" pos="0"/>
                        </a:tabLst>
                      </a:pPr>
                      <a:r>
                        <a:rPr b="1" lang="en" sz="1600" spc="-1" strike="noStrike">
                          <a:solidFill>
                            <a:srgbClr val="38761d"/>
                          </a:solidFill>
                          <a:latin typeface="Courier New"/>
                          <a:ea typeface="Courier New"/>
                        </a:rPr>
                        <a:t>ls</a:t>
                      </a:r>
                      <a:endParaRPr b="0" lang="en-US" sz="1600" spc="-1" strike="noStrike">
                        <a:latin typeface="Arial"/>
                      </a:endParaRPr>
                    </a:p>
                  </a:txBody>
                  <a:tcPr anchor="t"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lIns="91080" rIns="91080" tIns="91080" bIns="91080" anchor="t">
                      <a:noAutofit/>
                    </a:bodyPr>
                    <a:p>
                      <a:pPr>
                        <a:lnSpc>
                          <a:spcPct val="100000"/>
                        </a:lnSpc>
                        <a:buNone/>
                        <a:tabLst>
                          <a:tab algn="l" pos="0"/>
                        </a:tabLst>
                      </a:pPr>
                      <a:r>
                        <a:rPr b="0" lang="en" sz="1600" spc="-1" strike="noStrike">
                          <a:solidFill>
                            <a:srgbClr val="000000"/>
                          </a:solidFill>
                          <a:latin typeface="Arial"/>
                          <a:ea typeface="Arial"/>
                        </a:rPr>
                        <a:t>List storage</a:t>
                      </a:r>
                      <a:endParaRPr b="0" lang="en-US" sz="1600" spc="-1" strike="noStrike">
                        <a:latin typeface="Arial"/>
                      </a:endParaRPr>
                    </a:p>
                  </a:txBody>
                  <a:tcPr anchor="t" marL="91080" marR="91080">
                    <a:lnL w="9360">
                      <a:solidFill>
                        <a:srgbClr val="ffffff"/>
                      </a:solidFill>
                    </a:lnL>
                    <a:lnR w="9360">
                      <a:solidFill>
                        <a:srgbClr val="ffffff"/>
                      </a:solidFill>
                    </a:lnR>
                    <a:lnT w="9360">
                      <a:solidFill>
                        <a:srgbClr val="ffffff"/>
                      </a:solidFill>
                    </a:lnT>
                    <a:lnB w="9360">
                      <a:solidFill>
                        <a:srgbClr val="ffffff"/>
                      </a:solidFill>
                    </a:lnB>
                    <a:noFill/>
                  </a:tcPr>
                </a:tc>
              </a:tr>
              <a:tr h="425880">
                <a:tc>
                  <a:txBody>
                    <a:bodyPr lIns="91080" rIns="91080" tIns="91080" bIns="91080" anchor="t">
                      <a:noAutofit/>
                    </a:bodyPr>
                    <a:p>
                      <a:pPr>
                        <a:lnSpc>
                          <a:spcPct val="100000"/>
                        </a:lnSpc>
                        <a:buNone/>
                        <a:tabLst>
                          <a:tab algn="l" pos="0"/>
                        </a:tabLst>
                      </a:pPr>
                      <a:r>
                        <a:rPr b="1" lang="en" sz="1600" spc="-1" strike="noStrike">
                          <a:solidFill>
                            <a:srgbClr val="38761d"/>
                          </a:solidFill>
                          <a:latin typeface="Courier New"/>
                          <a:ea typeface="Courier New"/>
                        </a:rPr>
                        <a:t>ls --help</a:t>
                      </a:r>
                      <a:endParaRPr b="0" lang="en-US" sz="1600" spc="-1" strike="noStrike">
                        <a:latin typeface="Arial"/>
                      </a:endParaRPr>
                    </a:p>
                  </a:txBody>
                  <a:tcPr anchor="t"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lIns="91080" rIns="91080" tIns="91080" bIns="91080" anchor="t">
                      <a:noAutofit/>
                    </a:bodyPr>
                    <a:p>
                      <a:pPr>
                        <a:lnSpc>
                          <a:spcPct val="100000"/>
                        </a:lnSpc>
                        <a:buNone/>
                        <a:tabLst>
                          <a:tab algn="l" pos="0"/>
                        </a:tabLst>
                      </a:pPr>
                      <a:r>
                        <a:rPr b="0" lang="en" sz="1600" spc="-1" strike="noStrike">
                          <a:solidFill>
                            <a:srgbClr val="000000"/>
                          </a:solidFill>
                          <a:latin typeface="Arial"/>
                          <a:ea typeface="Arial"/>
                        </a:rPr>
                        <a:t>Display the help page for </a:t>
                      </a:r>
                      <a:r>
                        <a:rPr b="1" lang="en" sz="1600" spc="-1" strike="noStrike">
                          <a:solidFill>
                            <a:srgbClr val="38761d"/>
                          </a:solidFill>
                          <a:latin typeface="Courier New"/>
                          <a:ea typeface="Courier New"/>
                        </a:rPr>
                        <a:t>ls</a:t>
                      </a:r>
                      <a:r>
                        <a:rPr b="0" lang="en" sz="1600" spc="-1" strike="noStrike">
                          <a:solidFill>
                            <a:srgbClr val="000000"/>
                          </a:solidFill>
                          <a:latin typeface="Arial"/>
                          <a:ea typeface="Arial"/>
                        </a:rPr>
                        <a:t>. Most commands have this option</a:t>
                      </a:r>
                      <a:endParaRPr b="0" lang="en-US" sz="1600" spc="-1" strike="noStrike">
                        <a:latin typeface="Arial"/>
                      </a:endParaRPr>
                    </a:p>
                  </a:txBody>
                  <a:tcPr anchor="t" marL="91080" marR="91080">
                    <a:lnL w="9360">
                      <a:solidFill>
                        <a:srgbClr val="ffffff"/>
                      </a:solidFill>
                    </a:lnL>
                    <a:lnR w="9360">
                      <a:solidFill>
                        <a:srgbClr val="ffffff"/>
                      </a:solidFill>
                    </a:lnR>
                    <a:lnT w="9360">
                      <a:solidFill>
                        <a:srgbClr val="ffffff"/>
                      </a:solidFill>
                    </a:lnT>
                    <a:lnB w="9360">
                      <a:solidFill>
                        <a:srgbClr val="ffffff"/>
                      </a:solidFill>
                    </a:lnB>
                    <a:noFill/>
                  </a:tcPr>
                </a:tc>
              </a:tr>
              <a:tr h="425880">
                <a:tc>
                  <a:txBody>
                    <a:bodyPr lIns="91080" rIns="91080" tIns="91080" bIns="91080" anchor="t">
                      <a:noAutofit/>
                    </a:bodyPr>
                    <a:p>
                      <a:pPr>
                        <a:lnSpc>
                          <a:spcPct val="100000"/>
                        </a:lnSpc>
                        <a:buNone/>
                        <a:tabLst>
                          <a:tab algn="l" pos="0"/>
                        </a:tabLst>
                      </a:pPr>
                      <a:r>
                        <a:rPr b="1" lang="en" sz="1600" spc="-1" strike="noStrike">
                          <a:solidFill>
                            <a:srgbClr val="38761d"/>
                          </a:solidFill>
                          <a:latin typeface="Courier New"/>
                          <a:ea typeface="Courier New"/>
                        </a:rPr>
                        <a:t>ls -l</a:t>
                      </a:r>
                      <a:endParaRPr b="0" lang="en-US" sz="1600" spc="-1" strike="noStrike">
                        <a:latin typeface="Arial"/>
                      </a:endParaRPr>
                    </a:p>
                  </a:txBody>
                  <a:tcPr anchor="t"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lIns="91080" rIns="91080" tIns="91080" bIns="91080" anchor="t">
                      <a:noAutofit/>
                    </a:bodyPr>
                    <a:p>
                      <a:pPr>
                        <a:lnSpc>
                          <a:spcPct val="100000"/>
                        </a:lnSpc>
                        <a:buNone/>
                        <a:tabLst>
                          <a:tab algn="l" pos="0"/>
                        </a:tabLst>
                      </a:pPr>
                      <a:r>
                        <a:rPr b="0" lang="en" sz="1600" spc="-1" strike="noStrike">
                          <a:solidFill>
                            <a:srgbClr val="000000"/>
                          </a:solidFill>
                          <a:latin typeface="Arial"/>
                          <a:ea typeface="Arial"/>
                        </a:rPr>
                        <a:t>Same as </a:t>
                      </a:r>
                      <a:r>
                        <a:rPr b="1" lang="en" sz="1600" spc="-1" strike="noStrike">
                          <a:solidFill>
                            <a:srgbClr val="38761d"/>
                          </a:solidFill>
                          <a:latin typeface="Courier New"/>
                          <a:ea typeface="Courier New"/>
                        </a:rPr>
                        <a:t>ls</a:t>
                      </a:r>
                      <a:r>
                        <a:rPr b="0" lang="en" sz="1600" spc="-1" strike="noStrike">
                          <a:solidFill>
                            <a:srgbClr val="000000"/>
                          </a:solidFill>
                          <a:latin typeface="Arial"/>
                          <a:ea typeface="Arial"/>
                        </a:rPr>
                        <a:t> but with the “long” option (shows more information)</a:t>
                      </a:r>
                      <a:endParaRPr b="0" lang="en-US" sz="1600" spc="-1" strike="noStrike">
                        <a:latin typeface="Arial"/>
                      </a:endParaRPr>
                    </a:p>
                  </a:txBody>
                  <a:tcPr anchor="t" marL="91080" marR="91080">
                    <a:lnL w="9360">
                      <a:solidFill>
                        <a:srgbClr val="ffffff"/>
                      </a:solidFill>
                    </a:lnL>
                    <a:lnR w="9360">
                      <a:solidFill>
                        <a:srgbClr val="ffffff"/>
                      </a:solidFill>
                    </a:lnR>
                    <a:lnT w="9360">
                      <a:solidFill>
                        <a:srgbClr val="ffffff"/>
                      </a:solidFill>
                    </a:lnT>
                    <a:lnB w="9360">
                      <a:solidFill>
                        <a:srgbClr val="ffffff"/>
                      </a:solidFill>
                    </a:lnB>
                    <a:noFill/>
                  </a:tcPr>
                </a:tc>
              </a:tr>
              <a:tr h="426600">
                <a:tc>
                  <a:txBody>
                    <a:bodyPr lIns="91080" rIns="91080" tIns="91080" bIns="91080" anchor="t">
                      <a:noAutofit/>
                    </a:bodyPr>
                    <a:p>
                      <a:pPr>
                        <a:lnSpc>
                          <a:spcPct val="100000"/>
                        </a:lnSpc>
                        <a:buNone/>
                        <a:tabLst>
                          <a:tab algn="l" pos="0"/>
                        </a:tabLst>
                      </a:pPr>
                      <a:r>
                        <a:rPr b="1" lang="en" sz="1600" spc="-1" strike="noStrike">
                          <a:solidFill>
                            <a:srgbClr val="38761d"/>
                          </a:solidFill>
                          <a:latin typeface="Courier New"/>
                          <a:ea typeface="Courier New"/>
                        </a:rPr>
                        <a:t>man ls</a:t>
                      </a:r>
                      <a:endParaRPr b="0" lang="en-US" sz="1600" spc="-1" strike="noStrike">
                        <a:latin typeface="Arial"/>
                      </a:endParaRPr>
                    </a:p>
                  </a:txBody>
                  <a:tcPr anchor="t"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lIns="91080" rIns="91080" tIns="91080" bIns="91080" anchor="t">
                      <a:noAutofit/>
                    </a:bodyPr>
                    <a:p>
                      <a:pPr>
                        <a:lnSpc>
                          <a:spcPct val="100000"/>
                        </a:lnSpc>
                        <a:buNone/>
                        <a:tabLst>
                          <a:tab algn="l" pos="0"/>
                        </a:tabLst>
                      </a:pPr>
                      <a:r>
                        <a:rPr b="0" lang="en" sz="1600" spc="-1" strike="noStrike">
                          <a:solidFill>
                            <a:srgbClr val="000000"/>
                          </a:solidFill>
                          <a:latin typeface="Arial"/>
                          <a:ea typeface="Arial"/>
                        </a:rPr>
                        <a:t>Display the documentation (manual) for </a:t>
                      </a:r>
                      <a:r>
                        <a:rPr b="1" lang="en" sz="1600" spc="-1" strike="noStrike">
                          <a:solidFill>
                            <a:srgbClr val="38761d"/>
                          </a:solidFill>
                          <a:latin typeface="Courier New"/>
                          <a:ea typeface="Courier New"/>
                        </a:rPr>
                        <a:t>ls</a:t>
                      </a:r>
                      <a:endParaRPr b="0" lang="en-US" sz="1600" spc="-1" strike="noStrike">
                        <a:latin typeface="Arial"/>
                      </a:endParaRPr>
                    </a:p>
                  </a:txBody>
                  <a:tcPr anchor="t" marL="91080" marR="91080">
                    <a:lnL w="9360">
                      <a:solidFill>
                        <a:srgbClr val="ffffff"/>
                      </a:solidFill>
                    </a:lnL>
                    <a:lnR w="9360">
                      <a:solidFill>
                        <a:srgbClr val="ffffff"/>
                      </a:solidFill>
                    </a:lnR>
                    <a:lnT w="9360">
                      <a:solidFill>
                        <a:srgbClr val="ffffff"/>
                      </a:solidFill>
                    </a:lnT>
                    <a:lnB w="9360">
                      <a:solidFill>
                        <a:srgbClr val="ffffff"/>
                      </a:solidFill>
                    </a:lnB>
                    <a:noFill/>
                  </a:tcPr>
                </a:tc>
              </a:tr>
            </a:tbl>
          </a:graphicData>
        </a:graphic>
      </p:graphicFrame>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Moving Around a Linux System</a:t>
            </a:r>
            <a:endParaRPr b="0" lang="en-US" sz="2800" spc="-1" strike="noStrike">
              <a:solidFill>
                <a:srgbClr val="000000"/>
              </a:solidFill>
              <a:latin typeface="Arial"/>
            </a:endParaRPr>
          </a:p>
        </p:txBody>
      </p:sp>
      <p:sp>
        <p:nvSpPr>
          <p:cNvPr id="270" name="PlaceHolder 2"/>
          <p:cNvSpPr>
            <a:spLocks noGrp="1"/>
          </p:cNvSpPr>
          <p:nvPr>
            <p:ph/>
          </p:nvPr>
        </p:nvSpPr>
        <p:spPr>
          <a:xfrm>
            <a:off x="4334040" y="828360"/>
            <a:ext cx="4590720" cy="2742480"/>
          </a:xfrm>
          <a:prstGeom prst="rect">
            <a:avLst/>
          </a:prstGeom>
          <a:noFill/>
          <a:ln w="0">
            <a:noFill/>
          </a:ln>
        </p:spPr>
        <p:txBody>
          <a:bodyPr tIns="91440" bIns="91440" anchor="t">
            <a:noAutofit/>
          </a:bodyPr>
          <a:p>
            <a:pPr marL="457200" indent="-343080">
              <a:lnSpc>
                <a:spcPct val="115000"/>
              </a:lnSpc>
              <a:buClr>
                <a:srgbClr val="000000"/>
              </a:buClr>
              <a:buFont typeface="Arial"/>
              <a:buChar char="●"/>
            </a:pPr>
            <a:r>
              <a:rPr b="1" lang="en" sz="1800" spc="-1" strike="noStrike">
                <a:solidFill>
                  <a:srgbClr val="000000"/>
                </a:solidFill>
                <a:latin typeface="Arial"/>
                <a:ea typeface="Arial"/>
              </a:rPr>
              <a:t>File Tree</a:t>
            </a:r>
            <a:r>
              <a:rPr b="0" lang="en" sz="1800" spc="-1" strike="noStrike">
                <a:solidFill>
                  <a:srgbClr val="000000"/>
                </a:solidFill>
                <a:latin typeface="Arial"/>
                <a:ea typeface="Arial"/>
              </a:rPr>
              <a:t>: Layout of folders (shown on right)</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38761d"/>
                </a:solidFill>
                <a:latin typeface="Courier New"/>
                <a:ea typeface="Courier New"/>
              </a:rPr>
              <a:t>pwd</a:t>
            </a:r>
            <a:r>
              <a:rPr b="0" lang="en" sz="1400" spc="-1" strike="noStrike">
                <a:solidFill>
                  <a:srgbClr val="000000"/>
                </a:solidFill>
                <a:latin typeface="Arial"/>
                <a:ea typeface="Arial"/>
              </a:rPr>
              <a:t> prints your location in the file tree </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Changing directories (command: </a:t>
            </a:r>
            <a:r>
              <a:rPr b="1" lang="en" sz="1800" spc="-1" strike="noStrike">
                <a:solidFill>
                  <a:srgbClr val="38761d"/>
                </a:solidFill>
                <a:latin typeface="Courier New"/>
                <a:ea typeface="Courier New"/>
              </a:rPr>
              <a:t>cd</a:t>
            </a:r>
            <a:r>
              <a:rPr b="0" lang="en" sz="1800" spc="-1" strike="noStrike">
                <a:solidFill>
                  <a:srgbClr val="000000"/>
                </a:solidFill>
                <a:latin typeface="Arial"/>
                <a:ea typeface="Arial"/>
              </a:rPr>
              <a:t>)</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38761d"/>
                </a:solidFill>
                <a:latin typeface="Courier New"/>
                <a:ea typeface="Courier New"/>
              </a:rPr>
              <a:t>cd /</a:t>
            </a:r>
            <a:r>
              <a:rPr b="0" lang="en" sz="1400" spc="-1" strike="noStrike">
                <a:solidFill>
                  <a:srgbClr val="000000"/>
                </a:solidFill>
                <a:latin typeface="Arial"/>
                <a:ea typeface="Arial"/>
              </a:rPr>
              <a:t> (move to root directory)</a:t>
            </a:r>
            <a:endParaRPr b="0" lang="en-US" sz="1400" spc="-1" strike="noStrike">
              <a:solidFill>
                <a:srgbClr val="000000"/>
              </a:solidFill>
              <a:latin typeface="Arial"/>
            </a:endParaRPr>
          </a:p>
          <a:p>
            <a:pPr lvl="1" marL="914400" indent="-317520">
              <a:lnSpc>
                <a:spcPct val="115000"/>
              </a:lnSpc>
              <a:buClr>
                <a:srgbClr val="38761d"/>
              </a:buClr>
              <a:buFont typeface="Courier New"/>
              <a:buChar char="○"/>
            </a:pPr>
            <a:r>
              <a:rPr b="1" lang="en" sz="1400" spc="-1" strike="noStrike">
                <a:solidFill>
                  <a:srgbClr val="38761d"/>
                </a:solidFill>
                <a:latin typeface="Courier New"/>
                <a:ea typeface="Courier New"/>
              </a:rPr>
              <a:t>cd /home/meteo/</a:t>
            </a:r>
            <a:r>
              <a:rPr b="1" lang="en" sz="1400" spc="-1" strike="noStrike" u="sng">
                <a:solidFill>
                  <a:srgbClr val="38761d"/>
                </a:solidFill>
                <a:uFillTx/>
                <a:latin typeface="Courier New"/>
                <a:ea typeface="Courier New"/>
              </a:rPr>
              <a:t>abc1234</a:t>
            </a:r>
            <a:r>
              <a:rPr b="1" lang="en" sz="1400" spc="-1" strike="noStrike">
                <a:solidFill>
                  <a:srgbClr val="38761d"/>
                </a:solidFill>
                <a:latin typeface="Courier New"/>
                <a:ea typeface="Courier New"/>
              </a:rPr>
              <a:t>/Documents</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000000"/>
                </a:solidFill>
                <a:latin typeface="Arial"/>
                <a:ea typeface="Arial"/>
              </a:rPr>
              <a:t>Absolute Path:</a:t>
            </a:r>
            <a:r>
              <a:rPr b="0" lang="en" sz="1800" spc="-1" strike="noStrike">
                <a:solidFill>
                  <a:srgbClr val="000000"/>
                </a:solidFill>
                <a:latin typeface="Arial"/>
                <a:ea typeface="Arial"/>
              </a:rPr>
              <a:t> Full path name (starts with /)</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000000"/>
                </a:solidFill>
                <a:latin typeface="Arial"/>
                <a:ea typeface="Arial"/>
              </a:rPr>
              <a:t>Relative Path:</a:t>
            </a:r>
            <a:r>
              <a:rPr b="0" lang="en" sz="1800" spc="-1" strike="noStrike">
                <a:solidFill>
                  <a:srgbClr val="000000"/>
                </a:solidFill>
                <a:latin typeface="Arial"/>
                <a:ea typeface="Arial"/>
              </a:rPr>
              <a:t> Path is relative to current directory</a:t>
            </a:r>
            <a:endParaRPr b="0" lang="en-US" sz="1800" spc="-1" strike="noStrike">
              <a:solidFill>
                <a:srgbClr val="000000"/>
              </a:solidFill>
              <a:latin typeface="Arial"/>
            </a:endParaRPr>
          </a:p>
        </p:txBody>
      </p:sp>
      <p:sp>
        <p:nvSpPr>
          <p:cNvPr id="271" name="Google Shape;210;p25"/>
          <p:cNvSpPr/>
          <p:nvPr/>
        </p:nvSpPr>
        <p:spPr>
          <a:xfrm>
            <a:off x="1210320" y="1152360"/>
            <a:ext cx="1062000" cy="45684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800" spc="-1" strike="noStrike">
                <a:solidFill>
                  <a:srgbClr val="000000"/>
                </a:solidFill>
                <a:latin typeface="Arial"/>
                <a:ea typeface="Arial"/>
              </a:rPr>
              <a:t>/</a:t>
            </a:r>
            <a:endParaRPr b="0" lang="en-US" sz="1800" spc="-1" strike="noStrike">
              <a:latin typeface="Arial"/>
            </a:endParaRPr>
          </a:p>
        </p:txBody>
      </p:sp>
      <p:sp>
        <p:nvSpPr>
          <p:cNvPr id="272" name="Google Shape;211;p25"/>
          <p:cNvSpPr/>
          <p:nvPr/>
        </p:nvSpPr>
        <p:spPr>
          <a:xfrm>
            <a:off x="1210320" y="1846800"/>
            <a:ext cx="1062000" cy="45684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800" spc="-1" strike="noStrike">
                <a:solidFill>
                  <a:srgbClr val="000000"/>
                </a:solidFill>
                <a:latin typeface="Arial"/>
                <a:ea typeface="Arial"/>
              </a:rPr>
              <a:t>home</a:t>
            </a:r>
            <a:endParaRPr b="0" lang="en-US" sz="1800" spc="-1" strike="noStrike">
              <a:latin typeface="Arial"/>
            </a:endParaRPr>
          </a:p>
        </p:txBody>
      </p:sp>
      <p:sp>
        <p:nvSpPr>
          <p:cNvPr id="273" name="Google Shape;212;p25"/>
          <p:cNvSpPr/>
          <p:nvPr/>
        </p:nvSpPr>
        <p:spPr>
          <a:xfrm>
            <a:off x="1210320" y="2540880"/>
            <a:ext cx="1062000" cy="45684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800" spc="-1" strike="noStrike">
                <a:solidFill>
                  <a:srgbClr val="000000"/>
                </a:solidFill>
                <a:latin typeface="Arial"/>
                <a:ea typeface="Arial"/>
              </a:rPr>
              <a:t>meteo</a:t>
            </a:r>
            <a:endParaRPr b="0" lang="en-US" sz="1800" spc="-1" strike="noStrike">
              <a:latin typeface="Arial"/>
            </a:endParaRPr>
          </a:p>
        </p:txBody>
      </p:sp>
      <p:sp>
        <p:nvSpPr>
          <p:cNvPr id="274" name="Google Shape;213;p25"/>
          <p:cNvSpPr/>
          <p:nvPr/>
        </p:nvSpPr>
        <p:spPr>
          <a:xfrm>
            <a:off x="1210320" y="3235320"/>
            <a:ext cx="1062000" cy="45684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800" spc="-1" strike="noStrike">
                <a:solidFill>
                  <a:srgbClr val="000000"/>
                </a:solidFill>
                <a:latin typeface="Arial"/>
                <a:ea typeface="Arial"/>
              </a:rPr>
              <a:t>sfm5282</a:t>
            </a:r>
            <a:endParaRPr b="0" lang="en-US" sz="1800" spc="-1" strike="noStrike">
              <a:latin typeface="Arial"/>
            </a:endParaRPr>
          </a:p>
        </p:txBody>
      </p:sp>
      <p:sp>
        <p:nvSpPr>
          <p:cNvPr id="275" name="Google Shape;214;p25"/>
          <p:cNvSpPr/>
          <p:nvPr/>
        </p:nvSpPr>
        <p:spPr>
          <a:xfrm>
            <a:off x="311760" y="3929400"/>
            <a:ext cx="1341720" cy="45684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800" spc="-1" strike="noStrike">
                <a:solidFill>
                  <a:srgbClr val="000000"/>
                </a:solidFill>
                <a:latin typeface="Arial"/>
                <a:ea typeface="Arial"/>
              </a:rPr>
              <a:t>Documents</a:t>
            </a:r>
            <a:endParaRPr b="0" lang="en-US" sz="1800" spc="-1" strike="noStrike">
              <a:latin typeface="Arial"/>
            </a:endParaRPr>
          </a:p>
        </p:txBody>
      </p:sp>
      <p:sp>
        <p:nvSpPr>
          <p:cNvPr id="276" name="Google Shape;215;p25"/>
          <p:cNvSpPr/>
          <p:nvPr/>
        </p:nvSpPr>
        <p:spPr>
          <a:xfrm>
            <a:off x="1848960" y="3929400"/>
            <a:ext cx="1341720" cy="45684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800" spc="-1" strike="noStrike">
                <a:solidFill>
                  <a:srgbClr val="000000"/>
                </a:solidFill>
                <a:latin typeface="Arial"/>
                <a:ea typeface="Arial"/>
              </a:rPr>
              <a:t>Downloads</a:t>
            </a:r>
            <a:endParaRPr b="0" lang="en-US" sz="1800" spc="-1" strike="noStrike">
              <a:latin typeface="Arial"/>
            </a:endParaRPr>
          </a:p>
        </p:txBody>
      </p:sp>
      <p:sp>
        <p:nvSpPr>
          <p:cNvPr id="277" name="Google Shape;216;p25"/>
          <p:cNvSpPr/>
          <p:nvPr/>
        </p:nvSpPr>
        <p:spPr>
          <a:xfrm>
            <a:off x="3233880" y="3929400"/>
            <a:ext cx="637560" cy="45684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0" lang="en" sz="1800" spc="-1" strike="noStrike">
                <a:solidFill>
                  <a:srgbClr val="000000"/>
                </a:solidFill>
                <a:latin typeface="Arial"/>
                <a:ea typeface="Arial"/>
              </a:rPr>
              <a:t>etc.</a:t>
            </a:r>
            <a:endParaRPr b="0" lang="en-US" sz="1800" spc="-1" strike="noStrike">
              <a:latin typeface="Arial"/>
            </a:endParaRPr>
          </a:p>
        </p:txBody>
      </p:sp>
      <p:sp>
        <p:nvSpPr>
          <p:cNvPr id="278" name="Google Shape;217;p25"/>
          <p:cNvSpPr/>
          <p:nvPr/>
        </p:nvSpPr>
        <p:spPr>
          <a:xfrm>
            <a:off x="1741320" y="1614240"/>
            <a:ext cx="360" cy="232200"/>
          </a:xfrm>
          <a:custGeom>
            <a:avLst/>
            <a:gdLst/>
            <a:ahLst/>
            <a:rect l="l" t="t" r="r" b="b"/>
            <a:pathLst>
              <a:path w="21600" h="21600">
                <a:moveTo>
                  <a:pt x="0" y="0"/>
                </a:moveTo>
                <a:lnTo>
                  <a:pt x="21600" y="21600"/>
                </a:lnTo>
              </a:path>
            </a:pathLst>
          </a:custGeom>
          <a:noFill/>
          <a:ln w="19080">
            <a:solidFill>
              <a:srgbClr val="000000"/>
            </a:solidFill>
            <a:round/>
            <a:tailEnd len="med" type="triangle" w="med"/>
          </a:ln>
        </p:spPr>
        <p:style>
          <a:lnRef idx="0"/>
          <a:fillRef idx="0"/>
          <a:effectRef idx="0"/>
          <a:fontRef idx="minor"/>
        </p:style>
      </p:sp>
      <p:sp>
        <p:nvSpPr>
          <p:cNvPr id="279" name="Google Shape;218;p25"/>
          <p:cNvSpPr/>
          <p:nvPr/>
        </p:nvSpPr>
        <p:spPr>
          <a:xfrm>
            <a:off x="1741320" y="2308320"/>
            <a:ext cx="360" cy="232200"/>
          </a:xfrm>
          <a:custGeom>
            <a:avLst/>
            <a:gdLst/>
            <a:ahLst/>
            <a:rect l="l" t="t" r="r" b="b"/>
            <a:pathLst>
              <a:path w="21600" h="21600">
                <a:moveTo>
                  <a:pt x="0" y="0"/>
                </a:moveTo>
                <a:lnTo>
                  <a:pt x="21600" y="21600"/>
                </a:lnTo>
              </a:path>
            </a:pathLst>
          </a:custGeom>
          <a:noFill/>
          <a:ln w="19080">
            <a:solidFill>
              <a:srgbClr val="000000"/>
            </a:solidFill>
            <a:round/>
            <a:tailEnd len="med" type="triangle" w="med"/>
          </a:ln>
        </p:spPr>
        <p:style>
          <a:lnRef idx="0"/>
          <a:fillRef idx="0"/>
          <a:effectRef idx="0"/>
          <a:fontRef idx="minor"/>
        </p:style>
      </p:sp>
      <p:sp>
        <p:nvSpPr>
          <p:cNvPr id="280" name="Google Shape;219;p25"/>
          <p:cNvSpPr/>
          <p:nvPr/>
        </p:nvSpPr>
        <p:spPr>
          <a:xfrm>
            <a:off x="1741320" y="3002760"/>
            <a:ext cx="360" cy="232200"/>
          </a:xfrm>
          <a:custGeom>
            <a:avLst/>
            <a:gdLst/>
            <a:ahLst/>
            <a:rect l="l" t="t" r="r" b="b"/>
            <a:pathLst>
              <a:path w="21600" h="21600">
                <a:moveTo>
                  <a:pt x="0" y="0"/>
                </a:moveTo>
                <a:lnTo>
                  <a:pt x="21600" y="21600"/>
                </a:lnTo>
              </a:path>
            </a:pathLst>
          </a:custGeom>
          <a:noFill/>
          <a:ln w="19080">
            <a:solidFill>
              <a:srgbClr val="000000"/>
            </a:solidFill>
            <a:round/>
            <a:tailEnd len="med" type="triangle" w="med"/>
          </a:ln>
        </p:spPr>
        <p:style>
          <a:lnRef idx="0"/>
          <a:fillRef idx="0"/>
          <a:effectRef idx="0"/>
          <a:fontRef idx="minor"/>
        </p:style>
      </p:sp>
      <p:sp>
        <p:nvSpPr>
          <p:cNvPr id="281" name="Google Shape;220;p25"/>
          <p:cNvSpPr/>
          <p:nvPr/>
        </p:nvSpPr>
        <p:spPr>
          <a:xfrm>
            <a:off x="311760" y="1846800"/>
            <a:ext cx="697320" cy="45684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800" spc="-1" strike="noStrike">
                <a:solidFill>
                  <a:srgbClr val="000000"/>
                </a:solidFill>
                <a:latin typeface="Arial"/>
                <a:ea typeface="Arial"/>
              </a:rPr>
              <a:t>lethe</a:t>
            </a:r>
            <a:endParaRPr b="0" lang="en-US" sz="1800" spc="-1" strike="noStrike">
              <a:latin typeface="Arial"/>
            </a:endParaRPr>
          </a:p>
        </p:txBody>
      </p:sp>
      <p:sp>
        <p:nvSpPr>
          <p:cNvPr id="282" name="Google Shape;221;p25"/>
          <p:cNvSpPr/>
          <p:nvPr/>
        </p:nvSpPr>
        <p:spPr>
          <a:xfrm>
            <a:off x="2494080" y="1846800"/>
            <a:ext cx="592920" cy="45684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800" spc="-1" strike="noStrike">
                <a:solidFill>
                  <a:srgbClr val="000000"/>
                </a:solidFill>
                <a:latin typeface="Arial"/>
                <a:ea typeface="Arial"/>
              </a:rPr>
              <a:t>rita</a:t>
            </a:r>
            <a:endParaRPr b="0" lang="en-US" sz="1800" spc="-1" strike="noStrike">
              <a:latin typeface="Arial"/>
            </a:endParaRPr>
          </a:p>
        </p:txBody>
      </p:sp>
      <p:sp>
        <p:nvSpPr>
          <p:cNvPr id="283" name="Google Shape;222;p25"/>
          <p:cNvSpPr/>
          <p:nvPr/>
        </p:nvSpPr>
        <p:spPr>
          <a:xfrm>
            <a:off x="3115080" y="1846800"/>
            <a:ext cx="637560" cy="45684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0" lang="en" sz="1800" spc="-1" strike="noStrike">
                <a:solidFill>
                  <a:srgbClr val="000000"/>
                </a:solidFill>
                <a:latin typeface="Arial"/>
                <a:ea typeface="Arial"/>
              </a:rPr>
              <a:t>etc.</a:t>
            </a:r>
            <a:endParaRPr b="0" lang="en-US" sz="1800" spc="-1" strike="noStrike">
              <a:latin typeface="Arial"/>
            </a:endParaRPr>
          </a:p>
        </p:txBody>
      </p:sp>
      <p:sp>
        <p:nvSpPr>
          <p:cNvPr id="284" name="Google Shape;223;p25"/>
          <p:cNvSpPr/>
          <p:nvPr/>
        </p:nvSpPr>
        <p:spPr>
          <a:xfrm>
            <a:off x="2312280" y="3235320"/>
            <a:ext cx="2067120" cy="45684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0" lang="en" sz="1800" spc="-1" strike="noStrike">
                <a:solidFill>
                  <a:srgbClr val="000000"/>
                </a:solidFill>
                <a:latin typeface="Arial"/>
                <a:ea typeface="Arial"/>
              </a:rPr>
              <a:t>… </a:t>
            </a:r>
            <a:r>
              <a:rPr b="0" lang="en" sz="1800" spc="-1" strike="noStrike">
                <a:solidFill>
                  <a:srgbClr val="000000"/>
                </a:solidFill>
                <a:latin typeface="Arial"/>
                <a:ea typeface="Arial"/>
              </a:rPr>
              <a:t>and other users</a:t>
            </a:r>
            <a:endParaRPr b="0" lang="en-US" sz="1800" spc="-1" strike="noStrike">
              <a:latin typeface="Arial"/>
            </a:endParaRPr>
          </a:p>
        </p:txBody>
      </p:sp>
      <p:graphicFrame>
        <p:nvGraphicFramePr>
          <p:cNvPr id="285" name="Google Shape;224;p25"/>
          <p:cNvGraphicFramePr/>
          <p:nvPr/>
        </p:nvGraphicFramePr>
        <p:xfrm>
          <a:off x="5317560" y="3895200"/>
          <a:ext cx="2623320" cy="1188000"/>
        </p:xfrm>
        <a:graphic>
          <a:graphicData uri="http://schemas.openxmlformats.org/drawingml/2006/table">
            <a:tbl>
              <a:tblPr/>
              <a:tblGrid>
                <a:gridCol w="523800"/>
                <a:gridCol w="2099880"/>
              </a:tblGrid>
              <a:tr h="396000">
                <a:tc>
                  <a:txBody>
                    <a:bodyPr lIns="91080" rIns="91080" tIns="45360" bIns="45360" anchor="t">
                      <a:noAutofit/>
                    </a:bodyPr>
                    <a:p>
                      <a:pPr>
                        <a:lnSpc>
                          <a:spcPct val="100000"/>
                        </a:lnSpc>
                        <a:buNone/>
                        <a:tabLst>
                          <a:tab algn="l" pos="0"/>
                        </a:tabLst>
                      </a:pPr>
                      <a:r>
                        <a:rPr b="1" lang="en" sz="1600" spc="-1" strike="noStrike">
                          <a:solidFill>
                            <a:srgbClr val="000000"/>
                          </a:solidFill>
                          <a:latin typeface="Arial"/>
                          <a:ea typeface="Arial"/>
                        </a:rPr>
                        <a:t>.</a:t>
                      </a:r>
                      <a:endParaRPr b="0" lang="en-US" sz="1600" spc="-1" strike="noStrike">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45360" bIns="45360" anchor="t">
                      <a:noAutofit/>
                    </a:bodyPr>
                    <a:p>
                      <a:pPr>
                        <a:lnSpc>
                          <a:spcPct val="100000"/>
                        </a:lnSpc>
                        <a:buNone/>
                        <a:tabLst>
                          <a:tab algn="l" pos="0"/>
                        </a:tabLst>
                      </a:pPr>
                      <a:r>
                        <a:rPr b="0" lang="en" sz="1400" spc="-1" strike="noStrike">
                          <a:solidFill>
                            <a:srgbClr val="000000"/>
                          </a:solidFill>
                          <a:latin typeface="Arial"/>
                          <a:ea typeface="Arial"/>
                        </a:rPr>
                        <a:t>Current directory</a:t>
                      </a:r>
                      <a:endParaRPr b="0" lang="en-US" sz="1400" spc="-1" strike="noStrike">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396000">
                <a:tc>
                  <a:txBody>
                    <a:bodyPr lIns="91080" rIns="91080" tIns="45360" bIns="45360" anchor="t">
                      <a:noAutofit/>
                    </a:bodyPr>
                    <a:p>
                      <a:pPr>
                        <a:lnSpc>
                          <a:spcPct val="100000"/>
                        </a:lnSpc>
                        <a:buNone/>
                        <a:tabLst>
                          <a:tab algn="l" pos="0"/>
                        </a:tabLst>
                      </a:pPr>
                      <a:r>
                        <a:rPr b="1" lang="en" sz="1600" spc="-1" strike="noStrike">
                          <a:solidFill>
                            <a:srgbClr val="000000"/>
                          </a:solidFill>
                          <a:latin typeface="Arial"/>
                          <a:ea typeface="Arial"/>
                        </a:rPr>
                        <a:t>..</a:t>
                      </a:r>
                      <a:endParaRPr b="0" lang="en-US" sz="1600" spc="-1" strike="noStrike">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45360" bIns="45360" anchor="t">
                      <a:noAutofit/>
                    </a:bodyPr>
                    <a:p>
                      <a:pPr>
                        <a:lnSpc>
                          <a:spcPct val="100000"/>
                        </a:lnSpc>
                        <a:buNone/>
                        <a:tabLst>
                          <a:tab algn="l" pos="0"/>
                        </a:tabLst>
                      </a:pPr>
                      <a:r>
                        <a:rPr b="0" lang="en" sz="1400" spc="-1" strike="noStrike">
                          <a:solidFill>
                            <a:srgbClr val="000000"/>
                          </a:solidFill>
                          <a:latin typeface="Arial"/>
                          <a:ea typeface="Arial"/>
                        </a:rPr>
                        <a:t>Up one level</a:t>
                      </a:r>
                      <a:endParaRPr b="0" lang="en-US" sz="1400" spc="-1" strike="noStrike">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396360">
                <a:tc>
                  <a:txBody>
                    <a:bodyPr lIns="91080" rIns="91080" tIns="45360" bIns="45360" anchor="t">
                      <a:noAutofit/>
                    </a:bodyPr>
                    <a:p>
                      <a:pPr>
                        <a:lnSpc>
                          <a:spcPct val="100000"/>
                        </a:lnSpc>
                        <a:buNone/>
                        <a:tabLst>
                          <a:tab algn="l" pos="0"/>
                        </a:tabLst>
                      </a:pPr>
                      <a:r>
                        <a:rPr b="1" lang="en" sz="1600" spc="-1" strike="noStrike">
                          <a:solidFill>
                            <a:srgbClr val="000000"/>
                          </a:solidFill>
                          <a:latin typeface="Arial"/>
                          <a:ea typeface="Arial"/>
                        </a:rPr>
                        <a:t>~</a:t>
                      </a:r>
                      <a:endParaRPr b="0" lang="en-US" sz="1600" spc="-1" strike="noStrike">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45360" bIns="45360" anchor="t">
                      <a:noAutofit/>
                    </a:bodyPr>
                    <a:p>
                      <a:pPr>
                        <a:lnSpc>
                          <a:spcPct val="100000"/>
                        </a:lnSpc>
                        <a:buNone/>
                        <a:tabLst>
                          <a:tab algn="l" pos="0"/>
                        </a:tabLst>
                      </a:pPr>
                      <a:r>
                        <a:rPr b="0" lang="en" sz="1400" spc="-1" strike="noStrike">
                          <a:solidFill>
                            <a:srgbClr val="000000"/>
                          </a:solidFill>
                          <a:latin typeface="Arial"/>
                          <a:ea typeface="Arial"/>
                        </a:rPr>
                        <a:t>Home directory</a:t>
                      </a:r>
                      <a:endParaRPr b="0" lang="en-US" sz="1400" spc="-1" strike="noStrike">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Creating and Removing Directories</a:t>
            </a:r>
            <a:endParaRPr b="0" lang="en-US" sz="2800" spc="-1" strike="noStrike">
              <a:solidFill>
                <a:srgbClr val="000000"/>
              </a:solidFill>
              <a:latin typeface="Arial"/>
            </a:endParaRPr>
          </a:p>
        </p:txBody>
      </p:sp>
      <p:sp>
        <p:nvSpPr>
          <p:cNvPr id="287"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000000"/>
              </a:buClr>
              <a:buFont typeface="Arial"/>
              <a:buChar char="●"/>
            </a:pPr>
            <a:r>
              <a:rPr b="1" lang="en" sz="1800" spc="-1" strike="noStrike">
                <a:solidFill>
                  <a:srgbClr val="38761d"/>
                </a:solidFill>
                <a:latin typeface="Courier New"/>
                <a:ea typeface="Courier New"/>
              </a:rPr>
              <a:t>mkdir</a:t>
            </a:r>
            <a:r>
              <a:rPr b="0" lang="en" sz="1800" spc="-1" strike="noStrike">
                <a:solidFill>
                  <a:srgbClr val="000000"/>
                </a:solidFill>
                <a:latin typeface="Arial"/>
                <a:ea typeface="Arial"/>
              </a:rPr>
              <a:t> makes a directory, </a:t>
            </a:r>
            <a:r>
              <a:rPr b="1" lang="en" sz="1800" spc="-1" strike="noStrike">
                <a:solidFill>
                  <a:srgbClr val="38761d"/>
                </a:solidFill>
                <a:latin typeface="Courier New"/>
                <a:ea typeface="Courier New"/>
              </a:rPr>
              <a:t>rmdir</a:t>
            </a:r>
            <a:r>
              <a:rPr b="0" lang="en" sz="1800" spc="-1" strike="noStrike">
                <a:solidFill>
                  <a:srgbClr val="000000"/>
                </a:solidFill>
                <a:latin typeface="Arial"/>
                <a:ea typeface="Arial"/>
              </a:rPr>
              <a:t> removes an empty directory</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Try the following:</a:t>
            </a:r>
            <a:endParaRPr b="0" lang="en-US" sz="1800" spc="-1" strike="noStrike">
              <a:solidFill>
                <a:srgbClr val="000000"/>
              </a:solidFill>
              <a:latin typeface="Arial"/>
            </a:endParaRPr>
          </a:p>
          <a:p>
            <a:pPr lvl="1" marL="914400" indent="-317520">
              <a:lnSpc>
                <a:spcPct val="115000"/>
              </a:lnSpc>
              <a:buClr>
                <a:srgbClr val="000000"/>
              </a:buClr>
              <a:buFont typeface="Courier New"/>
              <a:buChar char="○"/>
            </a:pPr>
            <a:r>
              <a:rPr b="1" lang="en" sz="1400" spc="-1" strike="noStrike">
                <a:solidFill>
                  <a:srgbClr val="38761d"/>
                </a:solidFill>
                <a:latin typeface="Courier New"/>
                <a:ea typeface="Courier New"/>
              </a:rPr>
              <a:t>cd ~</a:t>
            </a:r>
            <a:endParaRPr b="0" lang="en-US" sz="1400" spc="-1" strike="noStrike">
              <a:solidFill>
                <a:srgbClr val="000000"/>
              </a:solidFill>
              <a:latin typeface="Arial"/>
            </a:endParaRPr>
          </a:p>
          <a:p>
            <a:pPr lvl="1" marL="914400" indent="-317520">
              <a:lnSpc>
                <a:spcPct val="115000"/>
              </a:lnSpc>
              <a:buClr>
                <a:srgbClr val="000000"/>
              </a:buClr>
              <a:buFont typeface="Courier New"/>
              <a:buChar char="○"/>
            </a:pPr>
            <a:r>
              <a:rPr b="1" lang="en" sz="1400" spc="-1" strike="noStrike">
                <a:solidFill>
                  <a:srgbClr val="38761d"/>
                </a:solidFill>
                <a:latin typeface="Courier New"/>
                <a:ea typeface="Courier New"/>
              </a:rPr>
              <a:t>mkdir test</a:t>
            </a:r>
            <a:endParaRPr b="0" lang="en-US" sz="1400" spc="-1" strike="noStrike">
              <a:solidFill>
                <a:srgbClr val="000000"/>
              </a:solidFill>
              <a:latin typeface="Arial"/>
            </a:endParaRPr>
          </a:p>
          <a:p>
            <a:pPr lvl="1" marL="914400" indent="-317520">
              <a:lnSpc>
                <a:spcPct val="115000"/>
              </a:lnSpc>
              <a:buClr>
                <a:srgbClr val="000000"/>
              </a:buClr>
              <a:buFont typeface="Courier New"/>
              <a:buChar char="○"/>
            </a:pPr>
            <a:r>
              <a:rPr b="1" lang="en" sz="1400" spc="-1" strike="noStrike">
                <a:solidFill>
                  <a:srgbClr val="38761d"/>
                </a:solidFill>
                <a:latin typeface="Courier New"/>
                <a:ea typeface="Courier New"/>
              </a:rPr>
              <a:t>ls</a:t>
            </a:r>
            <a:r>
              <a:rPr b="1" lang="en" sz="1400" spc="-1" strike="noStrike">
                <a:solidFill>
                  <a:srgbClr val="000000"/>
                </a:solidFill>
                <a:latin typeface="Courier New"/>
                <a:ea typeface="Courier New"/>
              </a:rPr>
              <a:t> </a:t>
            </a:r>
            <a:r>
              <a:rPr b="0" lang="en" sz="1400" spc="-1" strike="noStrike">
                <a:solidFill>
                  <a:srgbClr val="000000"/>
                </a:solidFill>
                <a:latin typeface="Arial"/>
                <a:ea typeface="Arial"/>
              </a:rPr>
              <a:t>(this should show a new directory)</a:t>
            </a:r>
            <a:endParaRPr b="0" lang="en-US" sz="1400" spc="-1" strike="noStrike">
              <a:solidFill>
                <a:srgbClr val="000000"/>
              </a:solidFill>
              <a:latin typeface="Arial"/>
            </a:endParaRPr>
          </a:p>
          <a:p>
            <a:pPr lvl="1" marL="914400" indent="-317520">
              <a:lnSpc>
                <a:spcPct val="115000"/>
              </a:lnSpc>
              <a:buClr>
                <a:srgbClr val="000000"/>
              </a:buClr>
              <a:buFont typeface="Courier New"/>
              <a:buChar char="○"/>
            </a:pPr>
            <a:r>
              <a:rPr b="1" lang="en" sz="1400" spc="-1" strike="noStrike">
                <a:solidFill>
                  <a:srgbClr val="38761d"/>
                </a:solidFill>
                <a:latin typeface="Courier New"/>
                <a:ea typeface="Courier New"/>
              </a:rPr>
              <a:t>rmdir test</a:t>
            </a:r>
            <a:endParaRPr b="0" lang="en-US" sz="1400" spc="-1" strike="noStrike">
              <a:solidFill>
                <a:srgbClr val="000000"/>
              </a:solidFill>
              <a:latin typeface="Arial"/>
            </a:endParaRPr>
          </a:p>
          <a:p>
            <a:pPr lvl="1" marL="914400" indent="-317520">
              <a:lnSpc>
                <a:spcPct val="115000"/>
              </a:lnSpc>
              <a:buClr>
                <a:srgbClr val="000000"/>
              </a:buClr>
              <a:buFont typeface="Courier New"/>
              <a:buChar char="○"/>
            </a:pPr>
            <a:r>
              <a:rPr b="1" lang="en" sz="1400" spc="-1" strike="noStrike">
                <a:solidFill>
                  <a:srgbClr val="38761d"/>
                </a:solidFill>
                <a:latin typeface="Courier New"/>
                <a:ea typeface="Courier New"/>
              </a:rPr>
              <a:t>ls</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Create a Sample Directory and Sample Files</a:t>
            </a:r>
            <a:endParaRPr b="0" lang="en-US" sz="2800" spc="-1" strike="noStrike">
              <a:solidFill>
                <a:srgbClr val="000000"/>
              </a:solidFill>
              <a:latin typeface="Arial"/>
            </a:endParaRPr>
          </a:p>
        </p:txBody>
      </p:sp>
      <p:sp>
        <p:nvSpPr>
          <p:cNvPr id="289"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000000"/>
              </a:buClr>
              <a:buFont typeface="Courier New"/>
              <a:buChar char="●"/>
            </a:pPr>
            <a:r>
              <a:rPr b="1" lang="en" sz="1800" spc="-1" strike="noStrike">
                <a:solidFill>
                  <a:srgbClr val="38761d"/>
                </a:solidFill>
                <a:latin typeface="Courier New"/>
                <a:ea typeface="Courier New"/>
              </a:rPr>
              <a:t>cd ~</a:t>
            </a:r>
            <a:endParaRPr b="0" lang="en-US" sz="1800" spc="-1" strike="noStrike">
              <a:solidFill>
                <a:srgbClr val="000000"/>
              </a:solidFill>
              <a:latin typeface="Arial"/>
            </a:endParaRPr>
          </a:p>
          <a:p>
            <a:pPr marL="457200" indent="-343080">
              <a:lnSpc>
                <a:spcPct val="115000"/>
              </a:lnSpc>
              <a:buClr>
                <a:srgbClr val="000000"/>
              </a:buClr>
              <a:buFont typeface="Courier New"/>
              <a:buChar char="●"/>
            </a:pPr>
            <a:r>
              <a:rPr b="1" lang="en" sz="1800" spc="-1" strike="noStrike">
                <a:solidFill>
                  <a:srgbClr val="38761d"/>
                </a:solidFill>
                <a:latin typeface="Courier New"/>
                <a:ea typeface="Courier New"/>
              </a:rPr>
              <a:t>mkdir test_dir</a:t>
            </a:r>
            <a:endParaRPr b="0" lang="en-US" sz="1800" spc="-1" strike="noStrike">
              <a:solidFill>
                <a:srgbClr val="000000"/>
              </a:solidFill>
              <a:latin typeface="Arial"/>
            </a:endParaRPr>
          </a:p>
          <a:p>
            <a:pPr marL="457200" indent="-343080">
              <a:lnSpc>
                <a:spcPct val="115000"/>
              </a:lnSpc>
              <a:buClr>
                <a:srgbClr val="000000"/>
              </a:buClr>
              <a:buFont typeface="Courier New"/>
              <a:buChar char="●"/>
            </a:pPr>
            <a:r>
              <a:rPr b="1" lang="en" sz="1800" spc="-1" strike="noStrike">
                <a:solidFill>
                  <a:srgbClr val="38761d"/>
                </a:solidFill>
                <a:latin typeface="Courier New"/>
                <a:ea typeface="Courier New"/>
              </a:rPr>
              <a:t>cd test_dir</a:t>
            </a:r>
            <a:endParaRPr b="0" lang="en-US" sz="1800" spc="-1" strike="noStrike">
              <a:solidFill>
                <a:srgbClr val="000000"/>
              </a:solidFill>
              <a:latin typeface="Arial"/>
            </a:endParaRPr>
          </a:p>
          <a:p>
            <a:pPr marL="457200" indent="-343080">
              <a:lnSpc>
                <a:spcPct val="115000"/>
              </a:lnSpc>
              <a:buClr>
                <a:srgbClr val="000000"/>
              </a:buClr>
              <a:buFont typeface="Courier New"/>
              <a:buChar char="●"/>
            </a:pPr>
            <a:r>
              <a:rPr b="1" lang="en" sz="1800" spc="-1" strike="noStrike">
                <a:solidFill>
                  <a:srgbClr val="38761d"/>
                </a:solidFill>
                <a:latin typeface="Courier New"/>
                <a:ea typeface="Courier New"/>
              </a:rPr>
              <a:t>touch my_file</a:t>
            </a:r>
            <a:endParaRPr b="0" lang="en-US" sz="1800" spc="-1" strike="noStrike">
              <a:solidFill>
                <a:srgbClr val="000000"/>
              </a:solidFill>
              <a:latin typeface="Arial"/>
            </a:endParaRPr>
          </a:p>
          <a:p>
            <a:pPr marL="457200" indent="-343080">
              <a:lnSpc>
                <a:spcPct val="115000"/>
              </a:lnSpc>
              <a:buClr>
                <a:srgbClr val="000000"/>
              </a:buClr>
              <a:buFont typeface="Courier New"/>
              <a:buChar char="●"/>
            </a:pPr>
            <a:r>
              <a:rPr b="1" lang="en" sz="1800" spc="-1" strike="noStrike">
                <a:solidFill>
                  <a:srgbClr val="38761d"/>
                </a:solidFill>
                <a:latin typeface="Courier New"/>
                <a:ea typeface="Courier New"/>
              </a:rPr>
              <a:t>nano my_file</a:t>
            </a:r>
            <a:r>
              <a:rPr b="1" lang="en" sz="1800" spc="-1" strike="noStrike">
                <a:solidFill>
                  <a:srgbClr val="000000"/>
                </a:solidFill>
                <a:latin typeface="Courier New"/>
                <a:ea typeface="Courier New"/>
              </a:rPr>
              <a:t> </a:t>
            </a:r>
            <a:r>
              <a:rPr b="0" lang="en" sz="1800" spc="-1" strike="noStrike">
                <a:solidFill>
                  <a:srgbClr val="000000"/>
                </a:solidFill>
                <a:latin typeface="Arial"/>
                <a:ea typeface="Arial"/>
              </a:rPr>
              <a:t>(add some text, WriteOut, then Exit)</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38761d"/>
                </a:solidFill>
                <a:latin typeface="Courier New"/>
                <a:ea typeface="Courier New"/>
              </a:rPr>
              <a:t>nano my_file2</a:t>
            </a:r>
            <a:r>
              <a:rPr b="0" lang="en" sz="1800" spc="-1" strike="noStrike">
                <a:solidFill>
                  <a:srgbClr val="000000"/>
                </a:solidFill>
                <a:latin typeface="Arial"/>
                <a:ea typeface="Arial"/>
              </a:rPr>
              <a:t> (add some text, WriteOut, then Exit)</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38761d"/>
                </a:solidFill>
                <a:latin typeface="Courier New"/>
                <a:ea typeface="Courier New"/>
              </a:rPr>
              <a:t>file my_file2</a:t>
            </a:r>
            <a:r>
              <a:rPr b="0" lang="en" sz="1800" spc="-1" strike="noStrike">
                <a:solidFill>
                  <a:srgbClr val="000000"/>
                </a:solidFill>
                <a:latin typeface="Arial"/>
                <a:ea typeface="Arial"/>
              </a:rPr>
              <a:t> (show file type, should be an ASCII text file)</a:t>
            </a:r>
            <a:endParaRPr b="0" lang="en-US" sz="1800" spc="-1" strike="noStrike">
              <a:solidFill>
                <a:srgbClr val="000000"/>
              </a:solidFill>
              <a:latin typeface="Arial"/>
            </a:endParaRPr>
          </a:p>
          <a:p>
            <a:pPr marL="457200" indent="-343080">
              <a:lnSpc>
                <a:spcPct val="115000"/>
              </a:lnSpc>
              <a:buClr>
                <a:srgbClr val="000000"/>
              </a:buClr>
              <a:buFont typeface="Arial"/>
              <a:buChar char="●"/>
            </a:pPr>
            <a:endParaRPr b="0" lang="en-US" sz="18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Note that “^X” means to hold down the control key (perhaps command on Mac), press “X”, then release both keys; this is also written “Ctrl-X”</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Moving and Removing Files</a:t>
            </a:r>
            <a:endParaRPr b="0" lang="en-US" sz="2800" spc="-1" strike="noStrike">
              <a:solidFill>
                <a:srgbClr val="000000"/>
              </a:solidFill>
              <a:latin typeface="Arial"/>
            </a:endParaRPr>
          </a:p>
        </p:txBody>
      </p:sp>
      <p:sp>
        <p:nvSpPr>
          <p:cNvPr id="291" name="PlaceHolder 2"/>
          <p:cNvSpPr>
            <a:spLocks noGrp="1"/>
          </p:cNvSpPr>
          <p:nvPr>
            <p:ph/>
          </p:nvPr>
        </p:nvSpPr>
        <p:spPr>
          <a:xfrm>
            <a:off x="311760" y="1076400"/>
            <a:ext cx="8520120" cy="3147120"/>
          </a:xfrm>
          <a:prstGeom prst="rect">
            <a:avLst/>
          </a:prstGeom>
          <a:noFill/>
          <a:ln w="0">
            <a:noFill/>
          </a:ln>
        </p:spPr>
        <p:txBody>
          <a:bodyPr tIns="91440" bIns="91440" anchor="t">
            <a:normAutofit fontScale="99000"/>
          </a:bodyPr>
          <a:p>
            <a:pPr marL="457200" indent="-343080">
              <a:lnSpc>
                <a:spcPct val="115000"/>
              </a:lnSpc>
              <a:buClr>
                <a:srgbClr val="000000"/>
              </a:buClr>
              <a:buFont typeface="Courier New"/>
              <a:buChar char="●"/>
            </a:pPr>
            <a:r>
              <a:rPr b="1" lang="en" sz="1800" spc="-1" strike="noStrike">
                <a:solidFill>
                  <a:srgbClr val="38761d"/>
                </a:solidFill>
                <a:latin typeface="Courier New"/>
                <a:ea typeface="Courier New"/>
              </a:rPr>
              <a:t>cd ~/test_dir</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38761d"/>
                </a:solidFill>
                <a:latin typeface="Courier New"/>
                <a:ea typeface="Courier New"/>
              </a:rPr>
              <a:t>mv my_file ..</a:t>
            </a:r>
            <a:r>
              <a:rPr b="0" lang="en" sz="1800" spc="-1" strike="noStrike">
                <a:solidFill>
                  <a:srgbClr val="000000"/>
                </a:solidFill>
                <a:latin typeface="Arial"/>
                <a:ea typeface="Arial"/>
              </a:rPr>
              <a:t> (move my_file to parent directory with same name)</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38761d"/>
                </a:solidFill>
                <a:latin typeface="Courier New"/>
                <a:ea typeface="Courier New"/>
              </a:rPr>
              <a:t>cp my_file2 ..</a:t>
            </a:r>
            <a:r>
              <a:rPr b="0" lang="en" sz="1800" spc="-1" strike="noStrike">
                <a:solidFill>
                  <a:srgbClr val="000000"/>
                </a:solidFill>
                <a:latin typeface="Arial"/>
                <a:ea typeface="Arial"/>
              </a:rPr>
              <a:t> (copy my_file2 to parent directory with same name)</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38761d"/>
                </a:solidFill>
                <a:latin typeface="Courier New"/>
                <a:ea typeface="Courier New"/>
              </a:rPr>
              <a:t>ls ..</a:t>
            </a:r>
            <a:r>
              <a:rPr b="0" lang="en" sz="1800" spc="-1" strike="noStrike">
                <a:solidFill>
                  <a:srgbClr val="000000"/>
                </a:solidFill>
                <a:latin typeface="Arial"/>
                <a:ea typeface="Arial"/>
              </a:rPr>
              <a:t> (list contents of parent directory)</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38761d"/>
                </a:solidFill>
                <a:latin typeface="Courier New"/>
                <a:ea typeface="Courier New"/>
              </a:rPr>
              <a:t>ls</a:t>
            </a:r>
            <a:r>
              <a:rPr b="0" lang="en" sz="1800" spc="-1" strike="noStrike">
                <a:solidFill>
                  <a:srgbClr val="38761d"/>
                </a:solidFill>
                <a:latin typeface="Arial"/>
                <a:ea typeface="Arial"/>
              </a:rPr>
              <a:t> </a:t>
            </a:r>
            <a:endParaRPr b="0" lang="en-US" sz="1800" spc="-1" strike="noStrike">
              <a:solidFill>
                <a:srgbClr val="000000"/>
              </a:solidFill>
              <a:latin typeface="Arial"/>
            </a:endParaRPr>
          </a:p>
          <a:p>
            <a:pPr marL="457200" indent="-343080">
              <a:lnSpc>
                <a:spcPct val="115000"/>
              </a:lnSpc>
              <a:buClr>
                <a:srgbClr val="000000"/>
              </a:buClr>
              <a:buFont typeface="Courier New"/>
              <a:buChar char="●"/>
            </a:pPr>
            <a:r>
              <a:rPr b="1" lang="en" sz="1800" spc="-1" strike="noStrike">
                <a:solidFill>
                  <a:srgbClr val="38761d"/>
                </a:solidFill>
                <a:latin typeface="Courier New"/>
                <a:ea typeface="Courier New"/>
              </a:rPr>
              <a:t>cd ..</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38761d"/>
                </a:solidFill>
                <a:latin typeface="Courier New"/>
                <a:ea typeface="Courier New"/>
              </a:rPr>
              <a:t>rm my_file2</a:t>
            </a:r>
            <a:r>
              <a:rPr b="0" lang="en" sz="1800" spc="-1" strike="noStrike">
                <a:solidFill>
                  <a:srgbClr val="000000"/>
                </a:solidFill>
                <a:latin typeface="Arial"/>
                <a:ea typeface="Arial"/>
              </a:rPr>
              <a:t> (remove my_file2)</a:t>
            </a:r>
            <a:endParaRPr b="0" lang="en-US" sz="1800" spc="-1" strike="noStrike">
              <a:solidFill>
                <a:srgbClr val="000000"/>
              </a:solidFill>
              <a:latin typeface="Arial"/>
            </a:endParaRPr>
          </a:p>
          <a:p>
            <a:pPr marL="457200" indent="-343080">
              <a:lnSpc>
                <a:spcPct val="115000"/>
              </a:lnSpc>
              <a:buClr>
                <a:srgbClr val="000000"/>
              </a:buClr>
              <a:buFont typeface="Courier New"/>
              <a:buChar char="●"/>
            </a:pPr>
            <a:r>
              <a:rPr b="1" lang="en" sz="1800" spc="-1" strike="noStrike">
                <a:solidFill>
                  <a:srgbClr val="38761d"/>
                </a:solidFill>
                <a:latin typeface="Courier New"/>
                <a:ea typeface="Courier New"/>
              </a:rPr>
              <a:t>rm my_file</a:t>
            </a:r>
            <a:endParaRPr b="0" lang="en-US" sz="1800" spc="-1" strike="noStrike">
              <a:solidFill>
                <a:srgbClr val="000000"/>
              </a:solidFill>
              <a:latin typeface="Arial"/>
            </a:endParaRPr>
          </a:p>
          <a:p>
            <a:pPr>
              <a:lnSpc>
                <a:spcPct val="115000"/>
              </a:lnSpc>
              <a:spcBef>
                <a:spcPts val="1199"/>
              </a:spcBef>
              <a:spcAft>
                <a:spcPts val="1199"/>
              </a:spcAft>
              <a:buNone/>
              <a:tabLst>
                <a:tab algn="l" pos="0"/>
              </a:tabLst>
            </a:pPr>
            <a:r>
              <a:rPr b="1" lang="en" sz="1800" spc="-1" strike="noStrike">
                <a:solidFill>
                  <a:srgbClr val="ff0000"/>
                </a:solidFill>
                <a:latin typeface="Arial"/>
                <a:ea typeface="Arial"/>
              </a:rPr>
              <a:t>Removing a file is forever! There is no undo or recycling bin!</a:t>
            </a:r>
            <a:endParaRPr b="0" lang="en-US" sz="1800" spc="-1" strike="noStrike">
              <a:solidFill>
                <a:srgbClr val="000000"/>
              </a:solidFill>
              <a:latin typeface="Arial"/>
            </a:endParaRPr>
          </a:p>
        </p:txBody>
      </p:sp>
      <p:sp>
        <p:nvSpPr>
          <p:cNvPr id="292" name="Google Shape;243;p28"/>
          <p:cNvSpPr/>
          <p:nvPr/>
        </p:nvSpPr>
        <p:spPr>
          <a:xfrm>
            <a:off x="340560" y="4113360"/>
            <a:ext cx="8491320" cy="883080"/>
          </a:xfrm>
          <a:prstGeom prst="rect">
            <a:avLst/>
          </a:prstGeom>
          <a:noFill/>
          <a:ln w="0">
            <a:noFill/>
          </a:ln>
        </p:spPr>
        <p:style>
          <a:lnRef idx="0"/>
          <a:fillRef idx="0"/>
          <a:effectRef idx="0"/>
          <a:fontRef idx="minor"/>
        </p:style>
        <p:txBody>
          <a:bodyPr tIns="91440" bIns="91440" anchor="t">
            <a:spAutoFit/>
          </a:bodyPr>
          <a:p>
            <a:pPr marL="457200" indent="-343080">
              <a:lnSpc>
                <a:spcPct val="100000"/>
              </a:lnSpc>
              <a:buClr>
                <a:srgbClr val="000000"/>
              </a:buClr>
              <a:buFont typeface="Arial"/>
              <a:buChar char="●"/>
            </a:pPr>
            <a:r>
              <a:rPr b="0" lang="en" sz="1800" spc="-1" strike="noStrike">
                <a:solidFill>
                  <a:srgbClr val="000000"/>
                </a:solidFill>
                <a:latin typeface="Arial"/>
                <a:ea typeface="Arial"/>
              </a:rPr>
              <a:t>Useful options for rm:</a:t>
            </a:r>
            <a:endParaRPr b="0" lang="en-US" sz="1800" spc="-1" strike="noStrike">
              <a:latin typeface="Arial"/>
            </a:endParaRPr>
          </a:p>
          <a:p>
            <a:pPr lvl="1" marL="914400" indent="-317520">
              <a:lnSpc>
                <a:spcPct val="100000"/>
              </a:lnSpc>
              <a:buClr>
                <a:srgbClr val="000000"/>
              </a:buClr>
              <a:buFont typeface="Arial"/>
              <a:buChar char="○"/>
            </a:pPr>
            <a:r>
              <a:rPr b="1" lang="en" sz="1400" spc="-1" strike="noStrike">
                <a:solidFill>
                  <a:srgbClr val="38761d"/>
                </a:solidFill>
                <a:latin typeface="Courier New"/>
                <a:ea typeface="Courier New"/>
              </a:rPr>
              <a:t>rm -r</a:t>
            </a:r>
            <a:r>
              <a:rPr b="0" lang="en" sz="1400" spc="-1" strike="noStrike">
                <a:solidFill>
                  <a:srgbClr val="000000"/>
                </a:solidFill>
                <a:latin typeface="Arial"/>
                <a:ea typeface="Arial"/>
              </a:rPr>
              <a:t>: Remove all files and folders within a directory. Be careful with this command!</a:t>
            </a:r>
            <a:endParaRPr b="0" lang="en-US" sz="1400" spc="-1" strike="noStrike">
              <a:latin typeface="Arial"/>
            </a:endParaRPr>
          </a:p>
          <a:p>
            <a:pPr lvl="1" marL="914400" indent="-317520">
              <a:lnSpc>
                <a:spcPct val="100000"/>
              </a:lnSpc>
              <a:buClr>
                <a:srgbClr val="000000"/>
              </a:buClr>
              <a:buFont typeface="Arial"/>
              <a:buChar char="○"/>
            </a:pPr>
            <a:r>
              <a:rPr b="1" lang="en" sz="1400" spc="-1" strike="noStrike">
                <a:solidFill>
                  <a:srgbClr val="38761d"/>
                </a:solidFill>
                <a:latin typeface="Courier New"/>
                <a:ea typeface="Courier New"/>
              </a:rPr>
              <a:t>rm -i</a:t>
            </a:r>
            <a:r>
              <a:rPr b="0" lang="en" sz="1400" spc="-1" strike="noStrike">
                <a:solidFill>
                  <a:srgbClr val="000000"/>
                </a:solidFill>
                <a:latin typeface="Arial"/>
                <a:ea typeface="Arial"/>
              </a:rPr>
              <a:t>: Receive a confirmation message each time you try to delete a file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1" lang="en" sz="2800" spc="-1" strike="noStrike">
                <a:solidFill>
                  <a:srgbClr val="127622"/>
                </a:solidFill>
                <a:latin typeface="Courier New"/>
                <a:ea typeface="Arial"/>
              </a:rPr>
              <a:t>ls -l</a:t>
            </a:r>
            <a:r>
              <a:rPr b="0" lang="en" sz="2800" spc="-1" strike="noStrike">
                <a:solidFill>
                  <a:srgbClr val="000000"/>
                </a:solidFill>
                <a:latin typeface="Arial"/>
                <a:ea typeface="Arial"/>
              </a:rPr>
              <a:t> Output</a:t>
            </a:r>
            <a:endParaRPr b="0" lang="en-US" sz="2800" spc="-1" strike="noStrike">
              <a:solidFill>
                <a:srgbClr val="000000"/>
              </a:solidFill>
              <a:latin typeface="Arial"/>
            </a:endParaRPr>
          </a:p>
        </p:txBody>
      </p:sp>
      <p:pic>
        <p:nvPicPr>
          <p:cNvPr id="294" name="Google Shape;249;p29" descr=""/>
          <p:cNvPicPr/>
          <p:nvPr/>
        </p:nvPicPr>
        <p:blipFill>
          <a:blip r:embed="rId1"/>
          <a:srcRect l="62807" t="61696" r="9151" b="19044"/>
          <a:stretch/>
        </p:blipFill>
        <p:spPr>
          <a:xfrm>
            <a:off x="1770840" y="1000080"/>
            <a:ext cx="5601960" cy="1153080"/>
          </a:xfrm>
          <a:prstGeom prst="rect">
            <a:avLst/>
          </a:prstGeom>
          <a:ln w="0">
            <a:noFill/>
          </a:ln>
        </p:spPr>
      </p:pic>
      <p:sp>
        <p:nvSpPr>
          <p:cNvPr id="295" name="Google Shape;250;p29"/>
          <p:cNvSpPr/>
          <p:nvPr/>
        </p:nvSpPr>
        <p:spPr>
          <a:xfrm>
            <a:off x="1058400" y="2205360"/>
            <a:ext cx="6874920" cy="212940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0" lang="en" sz="1600" spc="-1" strike="noStrike">
                <a:solidFill>
                  <a:srgbClr val="000000"/>
                </a:solidFill>
                <a:latin typeface="Arial"/>
                <a:ea typeface="Arial"/>
              </a:rPr>
              <a:t>File type (d = directory, - = regular file)</a:t>
            </a:r>
            <a:endParaRPr b="0" lang="en-US" sz="1600" spc="-1" strike="noStrike">
              <a:latin typeface="Arial"/>
            </a:endParaRPr>
          </a:p>
          <a:p>
            <a:pPr algn="ctr">
              <a:lnSpc>
                <a:spcPct val="100000"/>
              </a:lnSpc>
              <a:buNone/>
              <a:tabLst>
                <a:tab algn="l" pos="0"/>
              </a:tabLst>
            </a:pPr>
            <a:r>
              <a:rPr b="0" lang="en" sz="1600" spc="-1" strike="noStrike">
                <a:solidFill>
                  <a:srgbClr val="000000"/>
                </a:solidFill>
                <a:latin typeface="Arial"/>
                <a:ea typeface="Arial"/>
              </a:rPr>
              <a:t>File permissions (next slide)</a:t>
            </a:r>
            <a:endParaRPr b="0" lang="en-US" sz="1600" spc="-1" strike="noStrike">
              <a:latin typeface="Arial"/>
            </a:endParaRPr>
          </a:p>
          <a:p>
            <a:pPr algn="ctr">
              <a:lnSpc>
                <a:spcPct val="100000"/>
              </a:lnSpc>
              <a:buNone/>
              <a:tabLst>
                <a:tab algn="l" pos="0"/>
              </a:tabLst>
            </a:pPr>
            <a:r>
              <a:rPr b="0" lang="en" sz="1600" spc="-1" strike="noStrike">
                <a:solidFill>
                  <a:srgbClr val="000000"/>
                </a:solidFill>
                <a:latin typeface="Arial"/>
                <a:ea typeface="Arial"/>
              </a:rPr>
              <a:t>Number of hard links to the file</a:t>
            </a:r>
            <a:endParaRPr b="0" lang="en-US" sz="1600" spc="-1" strike="noStrike">
              <a:latin typeface="Arial"/>
            </a:endParaRPr>
          </a:p>
          <a:p>
            <a:pPr algn="ctr">
              <a:lnSpc>
                <a:spcPct val="100000"/>
              </a:lnSpc>
              <a:buNone/>
              <a:tabLst>
                <a:tab algn="l" pos="0"/>
              </a:tabLst>
            </a:pPr>
            <a:r>
              <a:rPr b="0" lang="en" sz="1600" spc="-1" strike="noStrike">
                <a:solidFill>
                  <a:srgbClr val="000000"/>
                </a:solidFill>
                <a:latin typeface="Arial"/>
                <a:ea typeface="Arial"/>
              </a:rPr>
              <a:t>File owner</a:t>
            </a:r>
            <a:endParaRPr b="0" lang="en-US" sz="1600" spc="-1" strike="noStrike">
              <a:latin typeface="Arial"/>
            </a:endParaRPr>
          </a:p>
          <a:p>
            <a:pPr algn="ctr">
              <a:lnSpc>
                <a:spcPct val="100000"/>
              </a:lnSpc>
              <a:buNone/>
              <a:tabLst>
                <a:tab algn="l" pos="0"/>
              </a:tabLst>
            </a:pPr>
            <a:r>
              <a:rPr b="0" lang="en" sz="1600" spc="-1" strike="noStrike">
                <a:solidFill>
                  <a:srgbClr val="000000"/>
                </a:solidFill>
                <a:latin typeface="Arial"/>
                <a:ea typeface="Arial"/>
              </a:rPr>
              <a:t>File group</a:t>
            </a:r>
            <a:endParaRPr b="0" lang="en-US" sz="1600" spc="-1" strike="noStrike">
              <a:latin typeface="Arial"/>
            </a:endParaRPr>
          </a:p>
          <a:p>
            <a:pPr algn="ctr">
              <a:lnSpc>
                <a:spcPct val="100000"/>
              </a:lnSpc>
              <a:buNone/>
              <a:tabLst>
                <a:tab algn="l" pos="0"/>
              </a:tabLst>
            </a:pPr>
            <a:r>
              <a:rPr b="0" lang="en" sz="1600" spc="-1" strike="noStrike">
                <a:solidFill>
                  <a:srgbClr val="000000"/>
                </a:solidFill>
                <a:latin typeface="Arial"/>
                <a:ea typeface="Arial"/>
              </a:rPr>
              <a:t>File size (bytes, use -h option to get “human readable” units)</a:t>
            </a:r>
            <a:endParaRPr b="0" lang="en-US" sz="1600" spc="-1" strike="noStrike">
              <a:latin typeface="Arial"/>
            </a:endParaRPr>
          </a:p>
          <a:p>
            <a:pPr algn="ctr">
              <a:lnSpc>
                <a:spcPct val="100000"/>
              </a:lnSpc>
              <a:buNone/>
              <a:tabLst>
                <a:tab algn="l" pos="0"/>
              </a:tabLst>
            </a:pPr>
            <a:r>
              <a:rPr b="0" lang="en" sz="1600" spc="-1" strike="noStrike">
                <a:solidFill>
                  <a:srgbClr val="000000"/>
                </a:solidFill>
                <a:latin typeface="Arial"/>
                <a:ea typeface="Arial"/>
              </a:rPr>
              <a:t>Date last modified</a:t>
            </a:r>
            <a:endParaRPr b="0" lang="en-US" sz="1600" spc="-1" strike="noStrike">
              <a:latin typeface="Arial"/>
            </a:endParaRPr>
          </a:p>
          <a:p>
            <a:pPr algn="ctr">
              <a:lnSpc>
                <a:spcPct val="100000"/>
              </a:lnSpc>
              <a:buNone/>
              <a:tabLst>
                <a:tab algn="l" pos="0"/>
              </a:tabLst>
            </a:pPr>
            <a:r>
              <a:rPr b="0" lang="en" sz="1600" spc="-1" strike="noStrike">
                <a:solidFill>
                  <a:srgbClr val="000000"/>
                </a:solidFill>
                <a:latin typeface="Arial"/>
                <a:ea typeface="Arial"/>
              </a:rPr>
              <a:t>File name</a:t>
            </a:r>
            <a:endParaRPr b="0" lang="en-US" sz="1600" spc="-1" strike="noStrike">
              <a:latin typeface="Arial"/>
            </a:endParaRPr>
          </a:p>
        </p:txBody>
      </p:sp>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childTnLst>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29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295">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295">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295">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295">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295">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295">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29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File Permissions</a:t>
            </a:r>
            <a:endParaRPr b="0" lang="en-US" sz="2800" spc="-1" strike="noStrike">
              <a:solidFill>
                <a:srgbClr val="000000"/>
              </a:solidFill>
              <a:latin typeface="Arial"/>
            </a:endParaRPr>
          </a:p>
        </p:txBody>
      </p:sp>
      <p:sp>
        <p:nvSpPr>
          <p:cNvPr id="297" name="PlaceHolder 2"/>
          <p:cNvSpPr>
            <a:spLocks noGrp="1"/>
          </p:cNvSpPr>
          <p:nvPr>
            <p:ph/>
          </p:nvPr>
        </p:nvSpPr>
        <p:spPr>
          <a:xfrm>
            <a:off x="311760" y="1152360"/>
            <a:ext cx="8520120" cy="712080"/>
          </a:xfrm>
          <a:prstGeom prst="rect">
            <a:avLst/>
          </a:prstGeom>
          <a:noFill/>
          <a:ln w="0">
            <a:noFill/>
          </a:ln>
        </p:spPr>
        <p:txBody>
          <a:bodyPr tIns="91440" bIns="91440" anchor="t">
            <a:normAutofit fontScale="94000"/>
          </a:bodyPr>
          <a:p>
            <a:pPr marL="457200" indent="-343080">
              <a:lnSpc>
                <a:spcPct val="115000"/>
              </a:lnSpc>
              <a:buClr>
                <a:srgbClr val="000000"/>
              </a:buClr>
              <a:buFont typeface="Arial"/>
              <a:buChar char="●"/>
            </a:pPr>
            <a:r>
              <a:rPr b="0" lang="en" sz="1800" spc="-1" strike="noStrike">
                <a:solidFill>
                  <a:srgbClr val="000000"/>
                </a:solidFill>
                <a:latin typeface="Arial"/>
                <a:ea typeface="Arial"/>
              </a:rPr>
              <a:t>Contains 3 groups of 3 letters</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r = read, w = write, x = execute/view contents, - = permission not granted</a:t>
            </a:r>
            <a:endParaRPr b="0" lang="en-US" sz="1400" spc="-1" strike="noStrike">
              <a:solidFill>
                <a:srgbClr val="000000"/>
              </a:solidFill>
              <a:latin typeface="Arial"/>
            </a:endParaRPr>
          </a:p>
        </p:txBody>
      </p:sp>
      <p:grpSp>
        <p:nvGrpSpPr>
          <p:cNvPr id="298" name=""/>
          <p:cNvGrpSpPr/>
          <p:nvPr/>
        </p:nvGrpSpPr>
        <p:grpSpPr>
          <a:xfrm>
            <a:off x="3278520" y="1864800"/>
            <a:ext cx="2937600" cy="1241280"/>
            <a:chOff x="3278520" y="1864800"/>
            <a:chExt cx="2937600" cy="1241280"/>
          </a:xfrm>
        </p:grpSpPr>
        <p:sp>
          <p:nvSpPr>
            <p:cNvPr id="299" name="Google Shape;257;p30"/>
            <p:cNvSpPr/>
            <p:nvPr/>
          </p:nvSpPr>
          <p:spPr>
            <a:xfrm>
              <a:off x="3835800" y="1864800"/>
              <a:ext cx="1472400" cy="5482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2400" spc="-1" strike="noStrike">
                  <a:solidFill>
                    <a:srgbClr val="000000"/>
                  </a:solidFill>
                  <a:latin typeface="Arial"/>
                  <a:ea typeface="Arial"/>
                </a:rPr>
                <a:t>rwxrw-r--</a:t>
              </a:r>
              <a:endParaRPr b="0" lang="en-US" sz="2400" spc="-1" strike="noStrike">
                <a:latin typeface="Arial"/>
              </a:endParaRPr>
            </a:p>
          </p:txBody>
        </p:sp>
        <p:sp>
          <p:nvSpPr>
            <p:cNvPr id="300" name="Google Shape;258;p30"/>
            <p:cNvSpPr/>
            <p:nvPr/>
          </p:nvSpPr>
          <p:spPr>
            <a:xfrm rot="5400000">
              <a:off x="4076280" y="2109960"/>
              <a:ext cx="140400" cy="477000"/>
            </a:xfrm>
            <a:prstGeom prst="rightBrace">
              <a:avLst>
                <a:gd name="adj1" fmla="val 50000"/>
                <a:gd name="adj2" fmla="val 50000"/>
              </a:avLst>
            </a:prstGeom>
            <a:noFill/>
            <a:ln w="38160">
              <a:solidFill>
                <a:srgbClr val="ff0000"/>
              </a:solidFill>
              <a:round/>
            </a:ln>
          </p:spPr>
          <p:style>
            <a:lnRef idx="0"/>
            <a:fillRef idx="0"/>
            <a:effectRef idx="0"/>
            <a:fontRef idx="minor"/>
          </p:style>
        </p:sp>
        <p:sp>
          <p:nvSpPr>
            <p:cNvPr id="301" name="Google Shape;259;p30"/>
            <p:cNvSpPr/>
            <p:nvPr/>
          </p:nvSpPr>
          <p:spPr>
            <a:xfrm rot="5400000">
              <a:off x="4537800" y="2161800"/>
              <a:ext cx="140400" cy="373320"/>
            </a:xfrm>
            <a:prstGeom prst="rightBrace">
              <a:avLst>
                <a:gd name="adj1" fmla="val 50000"/>
                <a:gd name="adj2" fmla="val 50000"/>
              </a:avLst>
            </a:prstGeom>
            <a:noFill/>
            <a:ln w="38160">
              <a:solidFill>
                <a:srgbClr val="0000ff"/>
              </a:solidFill>
              <a:round/>
            </a:ln>
          </p:spPr>
          <p:style>
            <a:lnRef idx="0"/>
            <a:fillRef idx="0"/>
            <a:effectRef idx="0"/>
            <a:fontRef idx="minor"/>
          </p:style>
        </p:sp>
        <p:sp>
          <p:nvSpPr>
            <p:cNvPr id="302" name="Google Shape;260;p30"/>
            <p:cNvSpPr/>
            <p:nvPr/>
          </p:nvSpPr>
          <p:spPr>
            <a:xfrm rot="5400000">
              <a:off x="4946760" y="2162880"/>
              <a:ext cx="140400" cy="371520"/>
            </a:xfrm>
            <a:prstGeom prst="rightBrace">
              <a:avLst>
                <a:gd name="adj1" fmla="val 50000"/>
                <a:gd name="adj2" fmla="val 50000"/>
              </a:avLst>
            </a:prstGeom>
            <a:noFill/>
            <a:ln w="38160">
              <a:solidFill>
                <a:srgbClr val="000000"/>
              </a:solidFill>
              <a:round/>
            </a:ln>
          </p:spPr>
          <p:style>
            <a:lnRef idx="0"/>
            <a:fillRef idx="0"/>
            <a:effectRef idx="0"/>
            <a:fontRef idx="minor"/>
          </p:style>
        </p:sp>
        <p:sp>
          <p:nvSpPr>
            <p:cNvPr id="303" name="Google Shape;261;p30"/>
            <p:cNvSpPr/>
            <p:nvPr/>
          </p:nvSpPr>
          <p:spPr>
            <a:xfrm>
              <a:off x="3278520" y="2571840"/>
              <a:ext cx="769320" cy="39564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1" lang="en" sz="1400" spc="-1" strike="noStrike">
                  <a:solidFill>
                    <a:srgbClr val="ff0000"/>
                  </a:solidFill>
                  <a:latin typeface="Arial"/>
                  <a:ea typeface="Arial"/>
                </a:rPr>
                <a:t>Owner</a:t>
              </a:r>
              <a:endParaRPr b="0" lang="en-US" sz="1400" spc="-1" strike="noStrike">
                <a:latin typeface="Arial"/>
              </a:endParaRPr>
            </a:p>
          </p:txBody>
        </p:sp>
        <p:sp>
          <p:nvSpPr>
            <p:cNvPr id="304" name="Google Shape;262;p30"/>
            <p:cNvSpPr/>
            <p:nvPr/>
          </p:nvSpPr>
          <p:spPr>
            <a:xfrm>
              <a:off x="4204440" y="2571840"/>
              <a:ext cx="769320" cy="39564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1" lang="en" sz="1400" spc="-1" strike="noStrike">
                  <a:solidFill>
                    <a:srgbClr val="0000ff"/>
                  </a:solidFill>
                  <a:latin typeface="Arial"/>
                  <a:ea typeface="Arial"/>
                </a:rPr>
                <a:t>Group</a:t>
              </a:r>
              <a:endParaRPr b="0" lang="en-US" sz="1400" spc="-1" strike="noStrike">
                <a:latin typeface="Arial"/>
              </a:endParaRPr>
            </a:p>
          </p:txBody>
        </p:sp>
        <p:sp>
          <p:nvSpPr>
            <p:cNvPr id="305" name="Google Shape;263;p30"/>
            <p:cNvSpPr/>
            <p:nvPr/>
          </p:nvSpPr>
          <p:spPr>
            <a:xfrm>
              <a:off x="5130000" y="2497320"/>
              <a:ext cx="1086120" cy="60876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1" lang="en" sz="1400" spc="-1" strike="noStrike">
                  <a:solidFill>
                    <a:srgbClr val="000000"/>
                  </a:solidFill>
                  <a:latin typeface="Arial"/>
                  <a:ea typeface="Arial"/>
                </a:rPr>
                <a:t>Everyone Else</a:t>
              </a:r>
              <a:endParaRPr b="0" lang="en-US" sz="1400" spc="-1" strike="noStrike">
                <a:latin typeface="Arial"/>
              </a:endParaRPr>
            </a:p>
          </p:txBody>
        </p:sp>
        <p:sp>
          <p:nvSpPr>
            <p:cNvPr id="306" name="Google Shape;264;p30"/>
            <p:cNvSpPr/>
            <p:nvPr/>
          </p:nvSpPr>
          <p:spPr>
            <a:xfrm flipH="1">
              <a:off x="3781800" y="2419200"/>
              <a:ext cx="364320" cy="259920"/>
            </a:xfrm>
            <a:custGeom>
              <a:avLst/>
              <a:gdLst/>
              <a:ahLst/>
              <a:rect l="l" t="t" r="r" b="b"/>
              <a:pathLst>
                <a:path w="21600" h="21600">
                  <a:moveTo>
                    <a:pt x="0" y="0"/>
                  </a:moveTo>
                  <a:lnTo>
                    <a:pt x="21600" y="21600"/>
                  </a:lnTo>
                </a:path>
              </a:pathLst>
            </a:custGeom>
            <a:noFill/>
            <a:ln w="28440">
              <a:solidFill>
                <a:srgbClr val="ff0000"/>
              </a:solidFill>
              <a:round/>
              <a:tailEnd len="med" type="triangle" w="med"/>
            </a:ln>
          </p:spPr>
          <p:style>
            <a:lnRef idx="0"/>
            <a:fillRef idx="0"/>
            <a:effectRef idx="0"/>
            <a:fontRef idx="minor"/>
          </p:style>
        </p:sp>
        <p:sp>
          <p:nvSpPr>
            <p:cNvPr id="307" name="Google Shape;265;p30"/>
            <p:cNvSpPr/>
            <p:nvPr/>
          </p:nvSpPr>
          <p:spPr>
            <a:xfrm flipH="1">
              <a:off x="4594320" y="2419200"/>
              <a:ext cx="11880" cy="311400"/>
            </a:xfrm>
            <a:custGeom>
              <a:avLst/>
              <a:gdLst/>
              <a:ahLst/>
              <a:rect l="l" t="t" r="r" b="b"/>
              <a:pathLst>
                <a:path w="21600" h="21600">
                  <a:moveTo>
                    <a:pt x="0" y="0"/>
                  </a:moveTo>
                  <a:lnTo>
                    <a:pt x="21600" y="21600"/>
                  </a:lnTo>
                </a:path>
              </a:pathLst>
            </a:custGeom>
            <a:noFill/>
            <a:ln w="28440">
              <a:solidFill>
                <a:srgbClr val="0000ff"/>
              </a:solidFill>
              <a:round/>
              <a:tailEnd len="med" type="triangle" w="med"/>
            </a:ln>
          </p:spPr>
          <p:style>
            <a:lnRef idx="0"/>
            <a:fillRef idx="0"/>
            <a:effectRef idx="0"/>
            <a:fontRef idx="minor"/>
          </p:style>
        </p:sp>
        <p:sp>
          <p:nvSpPr>
            <p:cNvPr id="308" name="Google Shape;266;p30"/>
            <p:cNvSpPr/>
            <p:nvPr/>
          </p:nvSpPr>
          <p:spPr>
            <a:xfrm>
              <a:off x="5016960" y="2419200"/>
              <a:ext cx="363240" cy="193320"/>
            </a:xfrm>
            <a:custGeom>
              <a:avLst/>
              <a:gdLst/>
              <a:ahLst/>
              <a:rect l="l" t="t" r="r" b="b"/>
              <a:pathLst>
                <a:path w="21600" h="21600">
                  <a:moveTo>
                    <a:pt x="0" y="0"/>
                  </a:moveTo>
                  <a:lnTo>
                    <a:pt x="21600" y="21600"/>
                  </a:lnTo>
                </a:path>
              </a:pathLst>
            </a:custGeom>
            <a:noFill/>
            <a:ln w="28440">
              <a:solidFill>
                <a:srgbClr val="000000"/>
              </a:solidFill>
              <a:round/>
              <a:tailEnd len="med" type="triangle" w="med"/>
            </a:ln>
          </p:spPr>
          <p:style>
            <a:lnRef idx="0"/>
            <a:fillRef idx="0"/>
            <a:effectRef idx="0"/>
            <a:fontRef idx="minor"/>
          </p:style>
        </p:sp>
      </p:grpSp>
      <p:sp>
        <p:nvSpPr>
          <p:cNvPr id="309" name="PlaceHolder 3"/>
          <p:cNvSpPr>
            <a:spLocks noGrp="1"/>
          </p:cNvSpPr>
          <p:nvPr>
            <p:ph/>
          </p:nvPr>
        </p:nvSpPr>
        <p:spPr>
          <a:xfrm>
            <a:off x="242280" y="2971800"/>
            <a:ext cx="6844320" cy="2136600"/>
          </a:xfrm>
          <a:prstGeom prst="rect">
            <a:avLst/>
          </a:prstGeom>
          <a:noFill/>
          <a:ln w="0">
            <a:noFill/>
          </a:ln>
        </p:spPr>
        <p:txBody>
          <a:bodyPr tIns="91440" bIns="91440" anchor="t">
            <a:noAutofit/>
          </a:bodyPr>
          <a:p>
            <a:pPr marL="457200" indent="-343080">
              <a:lnSpc>
                <a:spcPct val="115000"/>
              </a:lnSpc>
              <a:buClr>
                <a:srgbClr val="000000"/>
              </a:buClr>
              <a:buFont typeface="Arial"/>
              <a:buChar char="●"/>
            </a:pPr>
            <a:r>
              <a:rPr b="0" lang="en" sz="1800" spc="-1" strike="noStrike">
                <a:solidFill>
                  <a:srgbClr val="000000"/>
                </a:solidFill>
                <a:latin typeface="Arial"/>
                <a:ea typeface="Arial"/>
              </a:rPr>
              <a:t>Changing permissions: </a:t>
            </a:r>
            <a:r>
              <a:rPr b="1" lang="en" sz="1800" spc="-1" strike="noStrike">
                <a:solidFill>
                  <a:srgbClr val="38761d"/>
                </a:solidFill>
                <a:latin typeface="Courier New"/>
                <a:ea typeface="Courier New"/>
              </a:rPr>
              <a:t>chmod </a:t>
            </a:r>
            <a:r>
              <a:rPr b="1" lang="en" sz="1800" spc="-1" strike="noStrike" u="sng">
                <a:solidFill>
                  <a:srgbClr val="38761d"/>
                </a:solidFill>
                <a:uFillTx/>
                <a:latin typeface="Courier New"/>
                <a:ea typeface="Courier New"/>
              </a:rPr>
              <a:t>permissions</a:t>
            </a:r>
            <a:r>
              <a:rPr b="1" lang="en" sz="1800" spc="-1" strike="noStrike">
                <a:solidFill>
                  <a:srgbClr val="38761d"/>
                </a:solidFill>
                <a:latin typeface="Courier New"/>
                <a:ea typeface="Courier New"/>
              </a:rPr>
              <a:t> </a:t>
            </a:r>
            <a:r>
              <a:rPr b="1" lang="en" sz="1800" spc="-1" strike="noStrike" u="sng">
                <a:solidFill>
                  <a:srgbClr val="38761d"/>
                </a:solidFill>
                <a:uFillTx/>
                <a:latin typeface="Courier New"/>
                <a:ea typeface="Courier New"/>
              </a:rPr>
              <a:t>file</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u="sng">
                <a:solidFill>
                  <a:srgbClr val="38761d"/>
                </a:solidFill>
                <a:uFillTx/>
                <a:latin typeface="Courier New"/>
                <a:ea typeface="Courier New"/>
              </a:rPr>
              <a:t>permissions</a:t>
            </a:r>
            <a:r>
              <a:rPr b="0" lang="en" sz="1400" spc="-1" strike="noStrike">
                <a:solidFill>
                  <a:srgbClr val="000000"/>
                </a:solidFill>
                <a:latin typeface="Arial"/>
                <a:ea typeface="Arial"/>
              </a:rPr>
              <a:t> is a series of </a:t>
            </a:r>
            <a:r>
              <a:rPr b="1" lang="en" sz="1400" spc="-1" strike="noStrike">
                <a:solidFill>
                  <a:srgbClr val="38761d"/>
                </a:solidFill>
                <a:latin typeface="Courier New"/>
                <a:ea typeface="Courier New"/>
              </a:rPr>
              <a:t>who=y</a:t>
            </a:r>
            <a:r>
              <a:rPr b="0" lang="en" sz="1400" spc="-1" strike="noStrike">
                <a:solidFill>
                  <a:srgbClr val="000000"/>
                </a:solidFill>
                <a:latin typeface="Arial"/>
                <a:ea typeface="Arial"/>
              </a:rPr>
              <a:t> statements separated by commas, where </a:t>
            </a:r>
            <a:r>
              <a:rPr b="1" lang="en" sz="1400" spc="-1" strike="noStrike">
                <a:solidFill>
                  <a:srgbClr val="38761d"/>
                </a:solidFill>
                <a:latin typeface="Courier New"/>
                <a:ea typeface="Courier New"/>
              </a:rPr>
              <a:t>who</a:t>
            </a:r>
            <a:r>
              <a:rPr b="0" lang="en" sz="1400" spc="-1" strike="noStrike">
                <a:solidFill>
                  <a:srgbClr val="000000"/>
                </a:solidFill>
                <a:latin typeface="Arial"/>
                <a:ea typeface="Arial"/>
              </a:rPr>
              <a:t> is u, g, o, or a (see table), “=” can also be “+” or “-”, and y are the permissions</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Example:</a:t>
            </a:r>
            <a:endParaRPr b="0" lang="en-US" sz="1400" spc="-1" strike="noStrike">
              <a:solidFill>
                <a:srgbClr val="000000"/>
              </a:solidFill>
              <a:latin typeface="Arial"/>
            </a:endParaRPr>
          </a:p>
          <a:p>
            <a:pPr lvl="2" marL="1371600" indent="-317520">
              <a:lnSpc>
                <a:spcPct val="115000"/>
              </a:lnSpc>
              <a:buClr>
                <a:srgbClr val="000000"/>
              </a:buClr>
              <a:buFont typeface="Courier New"/>
              <a:buChar char="■"/>
            </a:pPr>
            <a:r>
              <a:rPr b="1" lang="en" sz="1400" spc="-1" strike="noStrike">
                <a:solidFill>
                  <a:srgbClr val="38761d"/>
                </a:solidFill>
                <a:latin typeface="Courier New"/>
                <a:ea typeface="Courier New"/>
              </a:rPr>
              <a:t>touch test_file</a:t>
            </a:r>
            <a:endParaRPr b="0" lang="en-US" sz="1400" spc="-1" strike="noStrike">
              <a:solidFill>
                <a:srgbClr val="000000"/>
              </a:solidFill>
              <a:latin typeface="Arial"/>
            </a:endParaRPr>
          </a:p>
          <a:p>
            <a:pPr lvl="2" marL="1371600" indent="-317520">
              <a:lnSpc>
                <a:spcPct val="115000"/>
              </a:lnSpc>
              <a:buClr>
                <a:srgbClr val="000000"/>
              </a:buClr>
              <a:buFont typeface="Courier New"/>
              <a:buChar char="■"/>
            </a:pPr>
            <a:r>
              <a:rPr b="1" lang="en" sz="1400" spc="-1" strike="noStrike">
                <a:solidFill>
                  <a:srgbClr val="38761d"/>
                </a:solidFill>
                <a:latin typeface="Courier New"/>
                <a:ea typeface="Courier New"/>
              </a:rPr>
              <a:t>chmod u=rwx,g=r test_file</a:t>
            </a:r>
            <a:endParaRPr b="0" lang="en-US" sz="1400" spc="-1" strike="noStrike">
              <a:solidFill>
                <a:srgbClr val="000000"/>
              </a:solidFill>
              <a:latin typeface="Arial"/>
            </a:endParaRPr>
          </a:p>
          <a:p>
            <a:pPr lvl="2" marL="1371600" indent="-317520">
              <a:lnSpc>
                <a:spcPct val="115000"/>
              </a:lnSpc>
              <a:buClr>
                <a:srgbClr val="000000"/>
              </a:buClr>
              <a:buFont typeface="Courier New"/>
              <a:buChar char="■"/>
            </a:pPr>
            <a:r>
              <a:rPr b="1" lang="en" sz="1400" spc="-1" strike="noStrike">
                <a:solidFill>
                  <a:srgbClr val="38761d"/>
                </a:solidFill>
                <a:latin typeface="Courier New"/>
                <a:ea typeface="Courier New"/>
              </a:rPr>
              <a:t>ls -l</a:t>
            </a:r>
            <a:endParaRPr b="0" lang="en-US" sz="1400" spc="-1" strike="noStrike">
              <a:solidFill>
                <a:srgbClr val="000000"/>
              </a:solidFill>
              <a:latin typeface="Arial"/>
            </a:endParaRPr>
          </a:p>
        </p:txBody>
      </p:sp>
      <p:graphicFrame>
        <p:nvGraphicFramePr>
          <p:cNvPr id="310" name="Google Shape;268;p30"/>
          <p:cNvGraphicFramePr/>
          <p:nvPr/>
        </p:nvGraphicFramePr>
        <p:xfrm>
          <a:off x="7248600" y="3556440"/>
          <a:ext cx="1705320" cy="1163160"/>
        </p:xfrm>
        <a:graphic>
          <a:graphicData uri="http://schemas.openxmlformats.org/drawingml/2006/table">
            <a:tbl>
              <a:tblPr/>
              <a:tblGrid>
                <a:gridCol w="382680"/>
                <a:gridCol w="1323000"/>
              </a:tblGrid>
              <a:tr h="290880">
                <a:tc>
                  <a:txBody>
                    <a:bodyPr lIns="91080" rIns="91080" tIns="45360" bIns="45360" anchor="t">
                      <a:noAutofit/>
                    </a:bodyPr>
                    <a:p>
                      <a:pPr>
                        <a:lnSpc>
                          <a:spcPct val="100000"/>
                        </a:lnSpc>
                        <a:buNone/>
                        <a:tabLst>
                          <a:tab algn="l" pos="0"/>
                        </a:tabLst>
                      </a:pPr>
                      <a:r>
                        <a:rPr b="0" lang="en" sz="1400" spc="-1" strike="noStrike">
                          <a:solidFill>
                            <a:srgbClr val="000000"/>
                          </a:solidFill>
                          <a:latin typeface="Arial"/>
                          <a:ea typeface="Arial"/>
                        </a:rPr>
                        <a:t>u</a:t>
                      </a:r>
                      <a:endParaRPr b="0" lang="en-US" sz="14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45360" bIns="45360" anchor="t">
                      <a:noAutofit/>
                    </a:bodyPr>
                    <a:p>
                      <a:pPr>
                        <a:lnSpc>
                          <a:spcPct val="100000"/>
                        </a:lnSpc>
                        <a:buNone/>
                        <a:tabLst>
                          <a:tab algn="l" pos="0"/>
                        </a:tabLst>
                      </a:pPr>
                      <a:r>
                        <a:rPr b="0" lang="en" sz="1400" spc="-1" strike="noStrike">
                          <a:solidFill>
                            <a:srgbClr val="000000"/>
                          </a:solidFill>
                          <a:latin typeface="Arial"/>
                          <a:ea typeface="Arial"/>
                        </a:rPr>
                        <a:t>User</a:t>
                      </a:r>
                      <a:endParaRPr b="0" lang="en-US" sz="14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290880">
                <a:tc>
                  <a:txBody>
                    <a:bodyPr lIns="91080" rIns="91080" tIns="45360" bIns="45360" anchor="t">
                      <a:noAutofit/>
                    </a:bodyPr>
                    <a:p>
                      <a:pPr>
                        <a:lnSpc>
                          <a:spcPct val="100000"/>
                        </a:lnSpc>
                        <a:buNone/>
                        <a:tabLst>
                          <a:tab algn="l" pos="0"/>
                        </a:tabLst>
                      </a:pPr>
                      <a:r>
                        <a:rPr b="0" lang="en" sz="1400" spc="-1" strike="noStrike">
                          <a:solidFill>
                            <a:srgbClr val="000000"/>
                          </a:solidFill>
                          <a:latin typeface="Arial"/>
                          <a:ea typeface="Arial"/>
                        </a:rPr>
                        <a:t>g</a:t>
                      </a:r>
                      <a:endParaRPr b="0" lang="en-US" sz="14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45360" bIns="45360" anchor="t">
                      <a:noAutofit/>
                    </a:bodyPr>
                    <a:p>
                      <a:pPr>
                        <a:lnSpc>
                          <a:spcPct val="100000"/>
                        </a:lnSpc>
                        <a:buNone/>
                        <a:tabLst>
                          <a:tab algn="l" pos="0"/>
                        </a:tabLst>
                      </a:pPr>
                      <a:r>
                        <a:rPr b="0" lang="en" sz="1400" spc="-1" strike="noStrike">
                          <a:solidFill>
                            <a:srgbClr val="000000"/>
                          </a:solidFill>
                          <a:latin typeface="Arial"/>
                          <a:ea typeface="Arial"/>
                        </a:rPr>
                        <a:t>Group</a:t>
                      </a:r>
                      <a:endParaRPr b="0" lang="en-US" sz="14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290880">
                <a:tc>
                  <a:txBody>
                    <a:bodyPr lIns="91080" rIns="91080" tIns="45360" bIns="45360" anchor="t">
                      <a:noAutofit/>
                    </a:bodyPr>
                    <a:p>
                      <a:pPr>
                        <a:lnSpc>
                          <a:spcPct val="100000"/>
                        </a:lnSpc>
                        <a:buNone/>
                        <a:tabLst>
                          <a:tab algn="l" pos="0"/>
                        </a:tabLst>
                      </a:pPr>
                      <a:r>
                        <a:rPr b="0" lang="en" sz="1400" spc="-1" strike="noStrike">
                          <a:solidFill>
                            <a:srgbClr val="000000"/>
                          </a:solidFill>
                          <a:latin typeface="Arial"/>
                          <a:ea typeface="Arial"/>
                        </a:rPr>
                        <a:t>o</a:t>
                      </a:r>
                      <a:endParaRPr b="0" lang="en-US" sz="14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45360" bIns="45360" anchor="t">
                      <a:noAutofit/>
                    </a:bodyPr>
                    <a:p>
                      <a:pPr>
                        <a:lnSpc>
                          <a:spcPct val="100000"/>
                        </a:lnSpc>
                        <a:buNone/>
                        <a:tabLst>
                          <a:tab algn="l" pos="0"/>
                        </a:tabLst>
                      </a:pPr>
                      <a:r>
                        <a:rPr b="0" lang="en" sz="1400" spc="-1" strike="noStrike">
                          <a:solidFill>
                            <a:srgbClr val="000000"/>
                          </a:solidFill>
                          <a:latin typeface="Arial"/>
                          <a:ea typeface="Arial"/>
                        </a:rPr>
                        <a:t>Others</a:t>
                      </a:r>
                      <a:endParaRPr b="0" lang="en-US" sz="14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290880">
                <a:tc>
                  <a:txBody>
                    <a:bodyPr lIns="91080" rIns="91080" tIns="45360" bIns="45360" anchor="t">
                      <a:noAutofit/>
                    </a:bodyPr>
                    <a:p>
                      <a:pPr>
                        <a:lnSpc>
                          <a:spcPct val="100000"/>
                        </a:lnSpc>
                        <a:buNone/>
                        <a:tabLst>
                          <a:tab algn="l" pos="0"/>
                        </a:tabLst>
                      </a:pPr>
                      <a:r>
                        <a:rPr b="0" lang="en" sz="1400" spc="-1" strike="noStrike">
                          <a:solidFill>
                            <a:srgbClr val="000000"/>
                          </a:solidFill>
                          <a:latin typeface="Arial"/>
                          <a:ea typeface="Arial"/>
                        </a:rPr>
                        <a:t>a</a:t>
                      </a:r>
                      <a:endParaRPr b="0" lang="en-US" sz="14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45360" bIns="45360" anchor="t">
                      <a:noAutofit/>
                    </a:bodyPr>
                    <a:p>
                      <a:pPr>
                        <a:lnSpc>
                          <a:spcPct val="100000"/>
                        </a:lnSpc>
                        <a:buNone/>
                        <a:tabLst>
                          <a:tab algn="l" pos="0"/>
                        </a:tabLst>
                      </a:pPr>
                      <a:r>
                        <a:rPr b="0" lang="en" sz="1400" spc="-1" strike="noStrike">
                          <a:solidFill>
                            <a:srgbClr val="000000"/>
                          </a:solidFill>
                          <a:latin typeface="Arial"/>
                          <a:ea typeface="Arial"/>
                        </a:rPr>
                        <a:t>All</a:t>
                      </a:r>
                      <a:endParaRPr b="0" lang="en-US" sz="14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The Module System</a:t>
            </a:r>
            <a:endParaRPr b="0" lang="en-US" sz="2800" spc="-1" strike="noStrike">
              <a:solidFill>
                <a:srgbClr val="000000"/>
              </a:solidFill>
              <a:latin typeface="Arial"/>
            </a:endParaRPr>
          </a:p>
        </p:txBody>
      </p:sp>
      <p:sp>
        <p:nvSpPr>
          <p:cNvPr id="312"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000000"/>
              </a:buClr>
              <a:buFont typeface="Arial"/>
              <a:buChar char="●"/>
            </a:pPr>
            <a:r>
              <a:rPr b="0" lang="en" sz="1800" spc="-1" strike="noStrike">
                <a:solidFill>
                  <a:srgbClr val="000000"/>
                </a:solidFill>
                <a:latin typeface="Arial"/>
                <a:ea typeface="Arial"/>
              </a:rPr>
              <a:t>Used to load packages not installed in the standard Linux distribution</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Example: Using ipython</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The default python version is old and does not contain ipython (try running </a:t>
            </a:r>
            <a:r>
              <a:rPr b="1" lang="en" sz="1400" spc="-1" strike="noStrike">
                <a:solidFill>
                  <a:srgbClr val="38761d"/>
                </a:solidFill>
                <a:latin typeface="Courier New"/>
                <a:ea typeface="Courier New"/>
              </a:rPr>
              <a:t>ipython</a:t>
            </a:r>
            <a:r>
              <a:rPr b="0" lang="en" sz="1400" spc="-1" strike="noStrike">
                <a:solidFill>
                  <a:srgbClr val="000000"/>
                </a:solidFill>
                <a:latin typeface="Arial"/>
                <a:ea typeface="Arial"/>
              </a:rPr>
              <a:t>)</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38761d"/>
                </a:solidFill>
                <a:latin typeface="Courier New"/>
                <a:ea typeface="Courier New"/>
              </a:rPr>
              <a:t>module list</a:t>
            </a:r>
            <a:r>
              <a:rPr b="0" lang="en" sz="1400" spc="-1" strike="noStrike">
                <a:solidFill>
                  <a:srgbClr val="000000"/>
                </a:solidFill>
                <a:latin typeface="Arial"/>
                <a:ea typeface="Arial"/>
              </a:rPr>
              <a:t> (shows loaded modules)</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38761d"/>
                </a:solidFill>
                <a:latin typeface="Courier New"/>
                <a:ea typeface="Courier New"/>
              </a:rPr>
              <a:t>module avail</a:t>
            </a:r>
            <a:r>
              <a:rPr b="0" lang="en" sz="1400" spc="-1" strike="noStrike">
                <a:solidFill>
                  <a:srgbClr val="000000"/>
                </a:solidFill>
                <a:latin typeface="Arial"/>
                <a:ea typeface="Arial"/>
              </a:rPr>
              <a:t> (shows all modules that can be loaded)</a:t>
            </a:r>
            <a:endParaRPr b="0" lang="en-US" sz="1400" spc="-1" strike="noStrike">
              <a:solidFill>
                <a:srgbClr val="000000"/>
              </a:solidFill>
              <a:latin typeface="Arial"/>
            </a:endParaRPr>
          </a:p>
          <a:p>
            <a:pPr lvl="2" marL="1371600" indent="-317520">
              <a:lnSpc>
                <a:spcPct val="115000"/>
              </a:lnSpc>
              <a:buClr>
                <a:srgbClr val="000000"/>
              </a:buClr>
              <a:buFont typeface="Arial"/>
              <a:buChar char="■"/>
            </a:pPr>
            <a:r>
              <a:rPr b="0" lang="en" sz="1400" spc="-1" strike="noStrike">
                <a:solidFill>
                  <a:srgbClr val="000000"/>
                </a:solidFill>
                <a:latin typeface="Arial"/>
                <a:ea typeface="Arial"/>
              </a:rPr>
              <a:t>Modules with a (D) are the default modules</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38761d"/>
                </a:solidFill>
                <a:latin typeface="Courier New"/>
                <a:ea typeface="Courier New"/>
              </a:rPr>
              <a:t>module spider python</a:t>
            </a:r>
            <a:r>
              <a:rPr b="0" lang="en" sz="1400" spc="-1" strike="noStrike">
                <a:solidFill>
                  <a:srgbClr val="000000"/>
                </a:solidFill>
                <a:latin typeface="Arial"/>
                <a:ea typeface="Arial"/>
              </a:rPr>
              <a:t> (shows available python packages that can be loaded)</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38761d"/>
                </a:solidFill>
                <a:latin typeface="Courier New"/>
                <a:ea typeface="Courier New"/>
              </a:rPr>
              <a:t>module load python</a:t>
            </a:r>
            <a:r>
              <a:rPr b="0" lang="en" sz="1400" spc="-1" strike="noStrike">
                <a:solidFill>
                  <a:srgbClr val="000000"/>
                </a:solidFill>
                <a:latin typeface="Arial"/>
                <a:ea typeface="Arial"/>
              </a:rPr>
              <a:t> (loads python/3.8.3_anaconda, can now run ipython!)</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38761d"/>
                </a:solidFill>
                <a:latin typeface="Courier New"/>
                <a:ea typeface="Courier New"/>
              </a:rPr>
              <a:t>module swap python/3.7.6_anaconda</a:t>
            </a:r>
            <a:r>
              <a:rPr b="0" lang="en" sz="1400" spc="-1" strike="noStrike">
                <a:solidFill>
                  <a:srgbClr val="000000"/>
                </a:solidFill>
                <a:latin typeface="Arial"/>
                <a:ea typeface="Arial"/>
              </a:rPr>
              <a:t> (switches python package)</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38761d"/>
                </a:solidFill>
                <a:latin typeface="Courier New"/>
                <a:ea typeface="Courier New"/>
              </a:rPr>
              <a:t>module purge</a:t>
            </a:r>
            <a:r>
              <a:rPr b="0" lang="en" sz="1400" spc="-1" strike="noStrike">
                <a:solidFill>
                  <a:srgbClr val="000000"/>
                </a:solidFill>
                <a:latin typeface="Arial"/>
                <a:ea typeface="Arial"/>
              </a:rPr>
              <a:t> (unloads all packages)</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Acknowledgments</a:t>
            </a:r>
            <a:endParaRPr b="0" lang="en-US" sz="2800" spc="-1" strike="noStrike">
              <a:solidFill>
                <a:srgbClr val="000000"/>
              </a:solidFill>
              <a:latin typeface="Arial"/>
            </a:endParaRPr>
          </a:p>
        </p:txBody>
      </p:sp>
      <p:sp>
        <p:nvSpPr>
          <p:cNvPr id="170"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a:lnSpc>
                <a:spcPct val="115000"/>
              </a:lnSpc>
              <a:spcAft>
                <a:spcPts val="1199"/>
              </a:spcAft>
              <a:buNone/>
              <a:tabLst>
                <a:tab algn="l" pos="0"/>
              </a:tabLst>
            </a:pPr>
            <a:r>
              <a:rPr b="0" lang="en" sz="1800" spc="-1" strike="noStrike">
                <a:solidFill>
                  <a:srgbClr val="000000"/>
                </a:solidFill>
                <a:latin typeface="Arial"/>
                <a:ea typeface="Arial"/>
              </a:rPr>
              <a:t>This workshop would not have been possible without discussions and feedback from Joseph Chan, Keenan Eure, Eliott Foust, Chris Hartman, Chelsey Laurencin, Kyle Nardi, Drew Polasky, Daniel Wesloh, Judy Yao, and everyone else who responded to the MASGO survey last semester</a:t>
            </a:r>
            <a:endParaRPr b="0" lang="en-US" sz="1800" spc="-1" strike="noStrike">
              <a:solidFill>
                <a:srgbClr val="000000"/>
              </a:solidFill>
              <a:latin typeface="Arial"/>
            </a:endParaRPr>
          </a:p>
          <a:p>
            <a:pPr>
              <a:lnSpc>
                <a:spcPct val="115000"/>
              </a:lnSpc>
              <a:spcAft>
                <a:spcPts val="1199"/>
              </a:spcAft>
              <a:buNone/>
              <a:tabLst>
                <a:tab algn="l" pos="0"/>
              </a:tabLst>
            </a:pPr>
            <a:endParaRPr b="0" lang="en-US" sz="1800" spc="-1" strike="noStrike">
              <a:solidFill>
                <a:srgbClr val="000000"/>
              </a:solidFill>
              <a:latin typeface="Arial"/>
            </a:endParaRPr>
          </a:p>
          <a:p>
            <a:pPr>
              <a:lnSpc>
                <a:spcPct val="115000"/>
              </a:lnSpc>
              <a:spcAft>
                <a:spcPts val="1199"/>
              </a:spcAft>
              <a:buNone/>
              <a:tabLst>
                <a:tab algn="l" pos="0"/>
              </a:tabLst>
            </a:pPr>
            <a:r>
              <a:rPr b="0" lang="en" sz="1800" spc="-1" strike="noStrike">
                <a:solidFill>
                  <a:srgbClr val="000000"/>
                </a:solidFill>
                <a:latin typeface="Arial"/>
                <a:ea typeface="Arial"/>
              </a:rPr>
              <a:t>This work is licensed under the Creative Commons Attribution 4.0 International License. To view a copy of this license, visit</a:t>
            </a:r>
            <a:endParaRPr b="0" lang="en-US" sz="1800" spc="-1" strike="noStrike">
              <a:solidFill>
                <a:srgbClr val="000000"/>
              </a:solidFill>
              <a:latin typeface="Arial"/>
            </a:endParaRPr>
          </a:p>
          <a:p>
            <a:pPr>
              <a:lnSpc>
                <a:spcPct val="115000"/>
              </a:lnSpc>
              <a:spcAft>
                <a:spcPts val="1199"/>
              </a:spcAft>
              <a:buNone/>
              <a:tabLst>
                <a:tab algn="l" pos="0"/>
              </a:tabLst>
            </a:pPr>
            <a:r>
              <a:rPr b="0" lang="en" sz="1800" spc="-1" strike="noStrike">
                <a:solidFill>
                  <a:srgbClr val="000000"/>
                </a:solidFill>
                <a:latin typeface="Arial"/>
                <a:ea typeface="Arial"/>
              </a:rPr>
              <a:t>http://creativecommons.org/licenses/by/4.0/.</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Aliases</a:t>
            </a:r>
            <a:endParaRPr b="0" lang="en-US" sz="2800" spc="-1" strike="noStrike">
              <a:solidFill>
                <a:srgbClr val="000000"/>
              </a:solidFill>
              <a:latin typeface="Arial"/>
            </a:endParaRPr>
          </a:p>
        </p:txBody>
      </p:sp>
      <p:sp>
        <p:nvSpPr>
          <p:cNvPr id="314"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000000"/>
              </a:buClr>
              <a:buFont typeface="Arial"/>
              <a:buChar char="●"/>
            </a:pPr>
            <a:r>
              <a:rPr b="0" lang="en" sz="1800" spc="-1" strike="noStrike">
                <a:solidFill>
                  <a:srgbClr val="000000"/>
                </a:solidFill>
                <a:latin typeface="Arial"/>
                <a:ea typeface="Arial"/>
              </a:rPr>
              <a:t>Linux command shortcuts</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The METEO network comes with many built-in aliases</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38761d"/>
                </a:solidFill>
                <a:latin typeface="Courier New"/>
                <a:ea typeface="Courier New"/>
              </a:rPr>
              <a:t>alias</a:t>
            </a:r>
            <a:r>
              <a:rPr b="0" lang="en" sz="1400" spc="-1" strike="noStrike">
                <a:solidFill>
                  <a:srgbClr val="000000"/>
                </a:solidFill>
                <a:latin typeface="Arial"/>
                <a:ea typeface="Arial"/>
              </a:rPr>
              <a:t> prints all defined aliases</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New aliases can be created using the command </a:t>
            </a:r>
            <a:r>
              <a:rPr b="1" lang="en" sz="1800" spc="-1" strike="noStrike">
                <a:solidFill>
                  <a:srgbClr val="38761d"/>
                </a:solidFill>
                <a:latin typeface="Courier New"/>
                <a:ea typeface="Courier New"/>
              </a:rPr>
              <a:t>alias </a:t>
            </a:r>
            <a:r>
              <a:rPr b="1" lang="en" sz="1800" spc="-1" strike="noStrike" u="sng">
                <a:solidFill>
                  <a:srgbClr val="38761d"/>
                </a:solidFill>
                <a:uFillTx/>
                <a:latin typeface="Courier New"/>
                <a:ea typeface="Courier New"/>
              </a:rPr>
              <a:t>name</a:t>
            </a:r>
            <a:r>
              <a:rPr b="1" lang="en" sz="1800" spc="-1" strike="noStrike">
                <a:solidFill>
                  <a:srgbClr val="38761d"/>
                </a:solidFill>
                <a:latin typeface="Courier New"/>
                <a:ea typeface="Courier New"/>
              </a:rPr>
              <a:t> “</a:t>
            </a:r>
            <a:r>
              <a:rPr b="1" lang="en" sz="1800" spc="-1" strike="noStrike" u="sng">
                <a:solidFill>
                  <a:srgbClr val="38761d"/>
                </a:solidFill>
                <a:uFillTx/>
                <a:latin typeface="Courier New"/>
                <a:ea typeface="Courier New"/>
              </a:rPr>
              <a:t>command</a:t>
            </a:r>
            <a:r>
              <a:rPr b="1" lang="en" sz="1800" spc="-1" strike="noStrike">
                <a:solidFill>
                  <a:srgbClr val="38761d"/>
                </a:solidFill>
                <a:latin typeface="Courier New"/>
                <a:ea typeface="Courier New"/>
              </a:rPr>
              <a:t>”</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Aliases only last for the given shell session (e.g., until you log out)</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Example:</a:t>
            </a:r>
            <a:endParaRPr b="0" lang="en-US" sz="1800" spc="-1" strike="noStrike">
              <a:solidFill>
                <a:srgbClr val="000000"/>
              </a:solidFill>
              <a:latin typeface="Arial"/>
            </a:endParaRPr>
          </a:p>
          <a:p>
            <a:pPr lvl="1" marL="914400" indent="-317520">
              <a:lnSpc>
                <a:spcPct val="115000"/>
              </a:lnSpc>
              <a:buClr>
                <a:srgbClr val="000000"/>
              </a:buClr>
              <a:buFont typeface="Courier New"/>
              <a:buChar char="○"/>
            </a:pPr>
            <a:r>
              <a:rPr b="1" lang="en" sz="1400" spc="-1" strike="noStrike">
                <a:solidFill>
                  <a:srgbClr val="38761d"/>
                </a:solidFill>
                <a:latin typeface="Courier New"/>
                <a:ea typeface="Courier New"/>
              </a:rPr>
              <a:t>cd ~</a:t>
            </a:r>
            <a:endParaRPr b="0" lang="en-US" sz="1400" spc="-1" strike="noStrike">
              <a:solidFill>
                <a:srgbClr val="000000"/>
              </a:solidFill>
              <a:latin typeface="Arial"/>
            </a:endParaRPr>
          </a:p>
          <a:p>
            <a:pPr lvl="1" marL="914400" indent="-317520">
              <a:lnSpc>
                <a:spcPct val="115000"/>
              </a:lnSpc>
              <a:buClr>
                <a:srgbClr val="000000"/>
              </a:buClr>
              <a:buFont typeface="Courier New"/>
              <a:buChar char="○"/>
            </a:pPr>
            <a:r>
              <a:rPr b="1" lang="en" sz="1400" spc="-1" strike="noStrike">
                <a:solidFill>
                  <a:srgbClr val="38761d"/>
                </a:solidFill>
                <a:latin typeface="Courier New"/>
                <a:ea typeface="Courier New"/>
              </a:rPr>
              <a:t>mkdir dir1</a:t>
            </a:r>
            <a:endParaRPr b="0" lang="en-US" sz="1400" spc="-1" strike="noStrike">
              <a:solidFill>
                <a:srgbClr val="000000"/>
              </a:solidFill>
              <a:latin typeface="Arial"/>
            </a:endParaRPr>
          </a:p>
          <a:p>
            <a:pPr lvl="1" marL="914400" indent="-317520">
              <a:lnSpc>
                <a:spcPct val="115000"/>
              </a:lnSpc>
              <a:buClr>
                <a:srgbClr val="000000"/>
              </a:buClr>
              <a:buFont typeface="Courier New"/>
              <a:buChar char="○"/>
            </a:pPr>
            <a:r>
              <a:rPr b="1" lang="en" sz="1400" spc="-1" strike="noStrike">
                <a:solidFill>
                  <a:srgbClr val="38761d"/>
                </a:solidFill>
                <a:latin typeface="Courier New"/>
                <a:ea typeface="Courier New"/>
              </a:rPr>
              <a:t>mkdir dir1/dir2</a:t>
            </a:r>
            <a:endParaRPr b="0" lang="en-US" sz="1400" spc="-1" strike="noStrike">
              <a:solidFill>
                <a:srgbClr val="000000"/>
              </a:solidFill>
              <a:latin typeface="Arial"/>
            </a:endParaRPr>
          </a:p>
          <a:p>
            <a:pPr lvl="1" marL="914400" indent="-317520">
              <a:lnSpc>
                <a:spcPct val="115000"/>
              </a:lnSpc>
              <a:buClr>
                <a:srgbClr val="000000"/>
              </a:buClr>
              <a:buFont typeface="Courier New"/>
              <a:buChar char="○"/>
            </a:pPr>
            <a:r>
              <a:rPr b="1" lang="en" sz="1400" spc="-1" strike="noStrike">
                <a:solidFill>
                  <a:srgbClr val="38761d"/>
                </a:solidFill>
                <a:latin typeface="Courier New"/>
                <a:ea typeface="Courier New"/>
              </a:rPr>
              <a:t>alias dd “cd ~/dir1/dir2/”</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38761d"/>
                </a:solidFill>
                <a:latin typeface="Courier New"/>
                <a:ea typeface="Courier New"/>
              </a:rPr>
              <a:t>dd</a:t>
            </a:r>
            <a:r>
              <a:rPr b="0" lang="en" sz="1400" spc="-1" strike="noStrike">
                <a:solidFill>
                  <a:srgbClr val="000000"/>
                </a:solidFill>
                <a:latin typeface="Arial"/>
                <a:ea typeface="Arial"/>
              </a:rPr>
              <a:t> (this should move you into dir2)</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Login Files (.cshrc.cat)</a:t>
            </a:r>
            <a:endParaRPr b="0" lang="en-US" sz="2800" spc="-1" strike="noStrike">
              <a:solidFill>
                <a:srgbClr val="000000"/>
              </a:solidFill>
              <a:latin typeface="Arial"/>
            </a:endParaRPr>
          </a:p>
        </p:txBody>
      </p:sp>
      <p:sp>
        <p:nvSpPr>
          <p:cNvPr id="316"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000000"/>
              </a:buClr>
              <a:buFont typeface="Arial"/>
              <a:buChar char="●"/>
            </a:pPr>
            <a:r>
              <a:rPr b="0" lang="en" sz="1800" spc="-1" strike="noStrike">
                <a:solidFill>
                  <a:srgbClr val="000000"/>
                </a:solidFill>
                <a:latin typeface="Arial"/>
                <a:ea typeface="Arial"/>
              </a:rPr>
              <a:t>Hidden files begin with a . and can be displayed using </a:t>
            </a:r>
            <a:r>
              <a:rPr b="1" lang="en" sz="1800" spc="-1" strike="noStrike">
                <a:solidFill>
                  <a:srgbClr val="38761d"/>
                </a:solidFill>
                <a:latin typeface="Courier New"/>
                <a:ea typeface="Courier New"/>
              </a:rPr>
              <a:t>ls -a</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One useful hidden file is your login file (~/.cshrc.cat), which runs when you start a new tcsh in linux</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Within this file, you can load modules, create aliases, etc.</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Try the following:</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Add the line “module load python” to your .cshrc.cat file</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Open a new tab in MobaXterm and log into ulteosrv2</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The python module should be loaded after you login</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You might want to make </a:t>
            </a:r>
            <a:r>
              <a:rPr b="1" lang="en" sz="1800" spc="-1" strike="noStrike">
                <a:solidFill>
                  <a:srgbClr val="38761d"/>
                </a:solidFill>
                <a:latin typeface="Courier New"/>
                <a:ea typeface="Courier New"/>
              </a:rPr>
              <a:t>rm</a:t>
            </a:r>
            <a:r>
              <a:rPr b="0" lang="en" sz="1800" spc="-1" strike="noStrike">
                <a:solidFill>
                  <a:srgbClr val="000000"/>
                </a:solidFill>
                <a:latin typeface="Arial"/>
                <a:ea typeface="Arial"/>
              </a:rPr>
              <a:t> an alias for </a:t>
            </a:r>
            <a:r>
              <a:rPr b="1" lang="en" sz="1800" spc="-1" strike="noStrike">
                <a:solidFill>
                  <a:srgbClr val="38761d"/>
                </a:solidFill>
                <a:latin typeface="Courier New"/>
                <a:ea typeface="Courier New"/>
              </a:rPr>
              <a:t>rm -i</a:t>
            </a:r>
            <a:r>
              <a:rPr b="0" lang="en" sz="1800" spc="-1" strike="noStrike">
                <a:solidFill>
                  <a:srgbClr val="000000"/>
                </a:solidFill>
                <a:latin typeface="Arial"/>
                <a:ea typeface="Arial"/>
              </a:rPr>
              <a:t> in your .cshrc.cat file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Checking Storage Limits</a:t>
            </a:r>
            <a:endParaRPr b="0" lang="en-US" sz="2800" spc="-1" strike="noStrike">
              <a:solidFill>
                <a:srgbClr val="000000"/>
              </a:solidFill>
              <a:latin typeface="Arial"/>
            </a:endParaRPr>
          </a:p>
        </p:txBody>
      </p:sp>
      <p:sp>
        <p:nvSpPr>
          <p:cNvPr id="318"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000000"/>
              </a:buClr>
              <a:buFont typeface="Arial"/>
              <a:buChar char="●"/>
            </a:pPr>
            <a:r>
              <a:rPr b="0" lang="en" sz="1800" spc="-1" strike="noStrike">
                <a:solidFill>
                  <a:srgbClr val="000000"/>
                </a:solidFill>
                <a:latin typeface="Arial"/>
                <a:ea typeface="Arial"/>
              </a:rPr>
              <a:t>Users have a limited amount of space in their home space</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Use the command </a:t>
            </a:r>
            <a:r>
              <a:rPr b="1" lang="en" sz="1400" spc="-1" strike="noStrike">
                <a:solidFill>
                  <a:srgbClr val="38761d"/>
                </a:solidFill>
                <a:latin typeface="Courier New"/>
                <a:ea typeface="Courier New"/>
              </a:rPr>
              <a:t>quota</a:t>
            </a:r>
            <a:r>
              <a:rPr b="0" lang="en" sz="1400" spc="-1" strike="noStrike">
                <a:solidFill>
                  <a:srgbClr val="000000"/>
                </a:solidFill>
                <a:latin typeface="Arial"/>
                <a:ea typeface="Arial"/>
              </a:rPr>
              <a:t> to display how much space is used and how much is left</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Use the -s option to print the quota in human-readable units</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Other useful commands:</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38761d"/>
                </a:solidFill>
                <a:latin typeface="Courier New"/>
                <a:ea typeface="Courier New"/>
              </a:rPr>
              <a:t>du</a:t>
            </a:r>
            <a:r>
              <a:rPr b="0" lang="en" sz="1400" spc="-1" strike="noStrike">
                <a:solidFill>
                  <a:srgbClr val="000000"/>
                </a:solidFill>
                <a:latin typeface="Arial"/>
                <a:ea typeface="Arial"/>
              </a:rPr>
              <a:t> = Disk usage, estimates the amount of space each file/folder takes up</a:t>
            </a:r>
            <a:endParaRPr b="0" lang="en-US" sz="1400" spc="-1" strike="noStrike">
              <a:solidFill>
                <a:srgbClr val="000000"/>
              </a:solidFill>
              <a:latin typeface="Arial"/>
            </a:endParaRPr>
          </a:p>
          <a:p>
            <a:pPr lvl="2" marL="1371600" indent="-317520">
              <a:lnSpc>
                <a:spcPct val="115000"/>
              </a:lnSpc>
              <a:buClr>
                <a:srgbClr val="000000"/>
              </a:buClr>
              <a:buFont typeface="Arial"/>
              <a:buChar char="■"/>
            </a:pPr>
            <a:r>
              <a:rPr b="1" lang="en" sz="1400" spc="-1" strike="noStrike">
                <a:solidFill>
                  <a:srgbClr val="38761d"/>
                </a:solidFill>
                <a:latin typeface="Courier New"/>
                <a:ea typeface="Courier New"/>
              </a:rPr>
              <a:t>du -h</a:t>
            </a:r>
            <a:r>
              <a:rPr b="0" lang="en" sz="1400" spc="-1" strike="noStrike">
                <a:solidFill>
                  <a:srgbClr val="000000"/>
                </a:solidFill>
                <a:latin typeface="Arial"/>
                <a:ea typeface="Arial"/>
              </a:rPr>
              <a:t> = Human-readable units</a:t>
            </a:r>
            <a:endParaRPr b="0" lang="en-US" sz="1400" spc="-1" strike="noStrike">
              <a:solidFill>
                <a:srgbClr val="000000"/>
              </a:solidFill>
              <a:latin typeface="Arial"/>
            </a:endParaRPr>
          </a:p>
          <a:p>
            <a:pPr lvl="2" marL="1371600" indent="-317520">
              <a:lnSpc>
                <a:spcPct val="115000"/>
              </a:lnSpc>
              <a:buClr>
                <a:srgbClr val="000000"/>
              </a:buClr>
              <a:buFont typeface="Arial"/>
              <a:buChar char="■"/>
            </a:pPr>
            <a:r>
              <a:rPr b="1" lang="en" sz="1400" spc="-1" strike="noStrike">
                <a:solidFill>
                  <a:srgbClr val="38761d"/>
                </a:solidFill>
                <a:latin typeface="Courier New"/>
                <a:ea typeface="Courier New"/>
              </a:rPr>
              <a:t>du -d </a:t>
            </a:r>
            <a:r>
              <a:rPr b="1" lang="en" sz="1400" spc="-1" strike="noStrike" u="sng">
                <a:solidFill>
                  <a:srgbClr val="38761d"/>
                </a:solidFill>
                <a:uFillTx/>
                <a:latin typeface="Courier New"/>
                <a:ea typeface="Courier New"/>
              </a:rPr>
              <a:t>x</a:t>
            </a:r>
            <a:r>
              <a:rPr b="0" lang="en" sz="1400" spc="-1" strike="noStrike">
                <a:solidFill>
                  <a:srgbClr val="000000"/>
                </a:solidFill>
                <a:latin typeface="Arial"/>
                <a:ea typeface="Arial"/>
              </a:rPr>
              <a:t> = Max depth (= x)</a:t>
            </a:r>
            <a:endParaRPr b="0" lang="en-US" sz="1400" spc="-1" strike="noStrike">
              <a:solidFill>
                <a:srgbClr val="000000"/>
              </a:solidFill>
              <a:latin typeface="Arial"/>
            </a:endParaRPr>
          </a:p>
          <a:p>
            <a:pPr lvl="2" marL="1371600" indent="-317520">
              <a:lnSpc>
                <a:spcPct val="115000"/>
              </a:lnSpc>
              <a:buClr>
                <a:srgbClr val="000000"/>
              </a:buClr>
              <a:buFont typeface="Arial"/>
              <a:buChar char="■"/>
            </a:pPr>
            <a:r>
              <a:rPr b="0" lang="en" sz="1400" spc="-1" strike="noStrike">
                <a:solidFill>
                  <a:srgbClr val="000000"/>
                </a:solidFill>
                <a:latin typeface="Arial"/>
                <a:ea typeface="Arial"/>
              </a:rPr>
              <a:t>The output here is very long! You can write the output to a text file using </a:t>
            </a:r>
            <a:r>
              <a:rPr b="1" lang="en" sz="1400" spc="-1" strike="noStrike">
                <a:solidFill>
                  <a:srgbClr val="38761d"/>
                </a:solidFill>
                <a:latin typeface="Courier New"/>
                <a:ea typeface="Courier New"/>
              </a:rPr>
              <a:t>du &gt; </a:t>
            </a:r>
            <a:r>
              <a:rPr b="1" lang="en" sz="1400" spc="-1" strike="noStrike" u="sng">
                <a:solidFill>
                  <a:srgbClr val="38761d"/>
                </a:solidFill>
                <a:uFillTx/>
                <a:latin typeface="Courier New"/>
                <a:ea typeface="Courier New"/>
              </a:rPr>
              <a:t>file</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38761d"/>
                </a:solidFill>
                <a:latin typeface="Courier New"/>
                <a:ea typeface="Courier New"/>
              </a:rPr>
              <a:t>df</a:t>
            </a:r>
            <a:r>
              <a:rPr b="0" lang="en" sz="1400" spc="-1" strike="noStrike">
                <a:solidFill>
                  <a:srgbClr val="000000"/>
                </a:solidFill>
                <a:latin typeface="Arial"/>
                <a:ea typeface="Arial"/>
              </a:rPr>
              <a:t> = Disk free, displays the amount of available space on the file system</a:t>
            </a:r>
            <a:endParaRPr b="0" lang="en-US" sz="1400" spc="-1" strike="noStrike">
              <a:solidFill>
                <a:srgbClr val="000000"/>
              </a:solidFill>
              <a:latin typeface="Arial"/>
            </a:endParaRPr>
          </a:p>
          <a:p>
            <a:pPr lvl="2" marL="1371600" indent="-317520">
              <a:lnSpc>
                <a:spcPct val="115000"/>
              </a:lnSpc>
              <a:buClr>
                <a:srgbClr val="000000"/>
              </a:buClr>
              <a:buFont typeface="Arial"/>
              <a:buChar char="■"/>
            </a:pPr>
            <a:r>
              <a:rPr b="1" lang="en" sz="1400" spc="-1" strike="noStrike">
                <a:solidFill>
                  <a:srgbClr val="38761d"/>
                </a:solidFill>
                <a:latin typeface="Courier New"/>
                <a:ea typeface="Courier New"/>
              </a:rPr>
              <a:t>df -h</a:t>
            </a:r>
            <a:r>
              <a:rPr b="0" lang="en" sz="1400" spc="-1" strike="noStrike">
                <a:solidFill>
                  <a:srgbClr val="000000"/>
                </a:solidFill>
                <a:latin typeface="Arial"/>
                <a:ea typeface="Arial"/>
              </a:rPr>
              <a:t> = Human-readable units</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Exploring Other Text Editors: vim</a:t>
            </a:r>
            <a:endParaRPr b="0" lang="en-US" sz="2800" spc="-1" strike="noStrike">
              <a:solidFill>
                <a:srgbClr val="000000"/>
              </a:solidFill>
              <a:latin typeface="Arial"/>
            </a:endParaRPr>
          </a:p>
        </p:txBody>
      </p:sp>
      <p:sp>
        <p:nvSpPr>
          <p:cNvPr id="320" name="PlaceHolder 2"/>
          <p:cNvSpPr>
            <a:spLocks noGrp="1"/>
          </p:cNvSpPr>
          <p:nvPr>
            <p:ph/>
          </p:nvPr>
        </p:nvSpPr>
        <p:spPr>
          <a:xfrm>
            <a:off x="311760" y="1076400"/>
            <a:ext cx="8520120" cy="3635280"/>
          </a:xfrm>
          <a:prstGeom prst="rect">
            <a:avLst/>
          </a:prstGeom>
          <a:noFill/>
          <a:ln w="0">
            <a:noFill/>
          </a:ln>
        </p:spPr>
        <p:txBody>
          <a:bodyPr tIns="91440" bIns="91440" anchor="t">
            <a:noAutofit/>
          </a:bodyPr>
          <a:p>
            <a:pPr marL="457200" indent="-343080">
              <a:lnSpc>
                <a:spcPct val="115000"/>
              </a:lnSpc>
              <a:buClr>
                <a:srgbClr val="000000"/>
              </a:buClr>
              <a:buFont typeface="Arial"/>
              <a:buChar char="●"/>
            </a:pPr>
            <a:r>
              <a:rPr b="0" lang="en" sz="1800" spc="-1" strike="noStrike">
                <a:solidFill>
                  <a:srgbClr val="000000"/>
                </a:solidFill>
                <a:latin typeface="Arial"/>
                <a:ea typeface="Arial"/>
              </a:rPr>
              <a:t>Vim is less intuitive than nano, but it provides a lot more functionality than nano</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Vim has two main modes:</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Command: Similar to a CLI. Includes commands to move around a document, copy text, delete text, save your work, etc.</a:t>
            </a:r>
            <a:endParaRPr b="0" lang="en-US" sz="1400" spc="-1" strike="noStrike">
              <a:solidFill>
                <a:srgbClr val="000000"/>
              </a:solidFill>
              <a:latin typeface="Arial"/>
            </a:endParaRPr>
          </a:p>
          <a:p>
            <a:pPr lvl="2" marL="1371600" indent="-317520">
              <a:lnSpc>
                <a:spcPct val="115000"/>
              </a:lnSpc>
              <a:buClr>
                <a:srgbClr val="000000"/>
              </a:buClr>
              <a:buFont typeface="Arial"/>
              <a:buChar char="■"/>
            </a:pPr>
            <a:r>
              <a:rPr b="0" lang="en" sz="1400" spc="-1" strike="noStrike">
                <a:solidFill>
                  <a:srgbClr val="000000"/>
                </a:solidFill>
                <a:latin typeface="Arial"/>
                <a:ea typeface="Arial"/>
              </a:rPr>
              <a:t>Vim defaults to command mode when you open a document</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Insert (edit): Allows the user to type text </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Useful commands:</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38761d"/>
                </a:solidFill>
                <a:latin typeface="Courier New"/>
                <a:ea typeface="Courier New"/>
              </a:rPr>
              <a:t>i</a:t>
            </a:r>
            <a:r>
              <a:rPr b="0" lang="en" sz="1400" spc="-1" strike="noStrike">
                <a:solidFill>
                  <a:srgbClr val="000000"/>
                </a:solidFill>
                <a:latin typeface="Arial"/>
                <a:ea typeface="Arial"/>
              </a:rPr>
              <a:t> = Switch to insert mode</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Esc key = Switch back to command mode</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38761d"/>
                </a:solidFill>
                <a:latin typeface="Courier New"/>
                <a:ea typeface="Courier New"/>
              </a:rPr>
              <a:t>:w</a:t>
            </a:r>
            <a:r>
              <a:rPr b="0" lang="en" sz="1400" spc="-1" strike="noStrike">
                <a:solidFill>
                  <a:srgbClr val="000000"/>
                </a:solidFill>
                <a:latin typeface="Arial"/>
                <a:ea typeface="Arial"/>
              </a:rPr>
              <a:t> = Save work (in command mode)</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38761d"/>
                </a:solidFill>
                <a:latin typeface="Courier New"/>
                <a:ea typeface="Courier New"/>
              </a:rPr>
              <a:t>:q</a:t>
            </a:r>
            <a:r>
              <a:rPr b="0" lang="en" sz="1400" spc="-1" strike="noStrike">
                <a:solidFill>
                  <a:srgbClr val="000000"/>
                </a:solidFill>
                <a:latin typeface="Arial"/>
                <a:ea typeface="Arial"/>
              </a:rPr>
              <a:t> = Quit vim (in command mode)</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38761d"/>
                </a:solidFill>
                <a:latin typeface="Courier New"/>
                <a:ea typeface="Courier New"/>
              </a:rPr>
              <a:t>:q!</a:t>
            </a:r>
            <a:r>
              <a:rPr b="0" lang="en" sz="1400" spc="-1" strike="noStrike">
                <a:solidFill>
                  <a:srgbClr val="000000"/>
                </a:solidFill>
                <a:latin typeface="Arial"/>
                <a:ea typeface="Arial"/>
              </a:rPr>
              <a:t> = Quit vim without saving (in command mode)</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Session 1: Key Take-Home Points</a:t>
            </a:r>
            <a:endParaRPr b="0" lang="en-US" sz="2800" spc="-1" strike="noStrike">
              <a:solidFill>
                <a:srgbClr val="000000"/>
              </a:solidFill>
              <a:latin typeface="Arial"/>
            </a:endParaRPr>
          </a:p>
        </p:txBody>
      </p:sp>
      <p:sp>
        <p:nvSpPr>
          <p:cNvPr id="322" name="PlaceHolder 2"/>
          <p:cNvSpPr>
            <a:spLocks noGrp="1"/>
          </p:cNvSpPr>
          <p:nvPr>
            <p:ph/>
          </p:nvPr>
        </p:nvSpPr>
        <p:spPr>
          <a:xfrm>
            <a:off x="311760" y="936360"/>
            <a:ext cx="8520120" cy="4092840"/>
          </a:xfrm>
          <a:prstGeom prst="rect">
            <a:avLst/>
          </a:prstGeom>
          <a:noFill/>
          <a:ln w="0">
            <a:noFill/>
          </a:ln>
        </p:spPr>
        <p:txBody>
          <a:bodyPr tIns="91440" bIns="91440" anchor="t">
            <a:noAutofit/>
          </a:bodyPr>
          <a:p>
            <a:pPr marL="457200" indent="-343080">
              <a:lnSpc>
                <a:spcPct val="115000"/>
              </a:lnSpc>
              <a:buClr>
                <a:srgbClr val="000000"/>
              </a:buClr>
              <a:buFont typeface="Arial"/>
              <a:buChar char="●"/>
            </a:pPr>
            <a:r>
              <a:rPr b="0" lang="en" sz="1800" spc="-1" strike="noStrike">
                <a:solidFill>
                  <a:srgbClr val="000000"/>
                </a:solidFill>
                <a:latin typeface="Arial"/>
                <a:ea typeface="Arial"/>
              </a:rPr>
              <a:t>Linux is an operating system typically used on high-performance computers</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The PSU METEO Network, as well as NCAR Cheyenne and PSU Roar, use Linux</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The command line interface (CLI) provides a more precise and efficient way to work on a computer compared to graphical user interfaces (GUIs)</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 </a:t>
            </a:r>
            <a:r>
              <a:rPr b="0" lang="en" sz="1400" spc="-1" strike="noStrike">
                <a:solidFill>
                  <a:srgbClr val="000000"/>
                </a:solidFill>
                <a:latin typeface="Arial"/>
                <a:ea typeface="Arial"/>
              </a:rPr>
              <a:t>The tradeoff is that the learning curve for the CLI is steeper</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Mastering Linux takes time! Try doing something in Linux every work day to get more comfortable</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There are many different Linux CLI flavors. The METEO Network defaults to tcsh</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Using the CLI, we can do several things, including</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Creating, moving, copying, and deleting files and directories</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Adjusting file permissions</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Configuring our computing environment (e.g., load specific modules, create aliases, etc)</a:t>
            </a:r>
            <a:endParaRPr b="0" lang="en-US" sz="1400" spc="-1" strike="noStrike">
              <a:solidFill>
                <a:srgbClr val="000000"/>
              </a:solidFill>
              <a:latin typeface="Arial"/>
            </a:endParaRPr>
          </a:p>
          <a:p>
            <a:pPr marL="457200" indent="-343080">
              <a:lnSpc>
                <a:spcPct val="115000"/>
              </a:lnSpc>
              <a:buClr>
                <a:srgbClr val="980000"/>
              </a:buClr>
              <a:buFont typeface="Arial"/>
              <a:buChar char="●"/>
            </a:pPr>
            <a:r>
              <a:rPr b="1" i="1" lang="en" sz="1800" spc="-1" strike="noStrike">
                <a:solidFill>
                  <a:srgbClr val="980000"/>
                </a:solidFill>
                <a:latin typeface="Arial"/>
                <a:ea typeface="Arial"/>
              </a:rPr>
              <a:t>In the next session, we’ll run a program to analyze some radar data</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71" dur="indefinite" restart="never" nodeType="tmRoot">
          <p:childTnLst>
            <p:seq>
              <p:cTn id="72" dur="indefinite" nodeType="mainSeq">
                <p:childTnLst>
                  <p:par>
                    <p:cTn id="73" fill="hold">
                      <p:stCondLst>
                        <p:cond delay="indefinite"/>
                      </p:stCondLst>
                      <p:childTnLst>
                        <p:par>
                          <p:cTn id="74" fill="hold">
                            <p:stCondLst>
                              <p:cond delay="0"/>
                            </p:stCondLst>
                            <p:childTnLst>
                              <p:par>
                                <p:cTn id="75" nodeType="clickEffect" fill="hold" presetClass="entr" presetID="10">
                                  <p:stCondLst>
                                    <p:cond delay="0"/>
                                  </p:stCondLst>
                                  <p:childTnLst>
                                    <p:set>
                                      <p:cBhvr>
                                        <p:cTn id="76" dur="1" fill="hold">
                                          <p:stCondLst>
                                            <p:cond delay="0"/>
                                          </p:stCondLst>
                                        </p:cTn>
                                        <p:tgtEl>
                                          <p:spTgt spid="322">
                                            <p:txEl>
                                              <p:pRg st="0" end="0"/>
                                            </p:txEl>
                                          </p:spTgt>
                                        </p:tgtEl>
                                        <p:attrNameLst>
                                          <p:attrName>style.visibility</p:attrName>
                                        </p:attrNameLst>
                                      </p:cBhvr>
                                      <p:to>
                                        <p:strVal val="visible"/>
                                      </p:to>
                                    </p:set>
                                    <p:animEffect filter="fade" transition="in">
                                      <p:cBhvr additive="repl">
                                        <p:cTn id="77" dur="1"/>
                                        <p:tgtEl>
                                          <p:spTgt spid="322">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nodeType="clickEffect" fill="hold" presetClass="entr" presetID="10">
                                  <p:stCondLst>
                                    <p:cond delay="0"/>
                                  </p:stCondLst>
                                  <p:childTnLst>
                                    <p:set>
                                      <p:cBhvr>
                                        <p:cTn id="81" dur="1" fill="hold">
                                          <p:stCondLst>
                                            <p:cond delay="0"/>
                                          </p:stCondLst>
                                        </p:cTn>
                                        <p:tgtEl>
                                          <p:spTgt spid="322">
                                            <p:txEl>
                                              <p:pRg st="1" end="1"/>
                                            </p:txEl>
                                          </p:spTgt>
                                        </p:tgtEl>
                                        <p:attrNameLst>
                                          <p:attrName>style.visibility</p:attrName>
                                        </p:attrNameLst>
                                      </p:cBhvr>
                                      <p:to>
                                        <p:strVal val="visible"/>
                                      </p:to>
                                    </p:set>
                                    <p:animEffect filter="fade" transition="in">
                                      <p:cBhvr additive="repl">
                                        <p:cTn id="82" dur="1"/>
                                        <p:tgtEl>
                                          <p:spTgt spid="322">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0">
                                  <p:stCondLst>
                                    <p:cond delay="0"/>
                                  </p:stCondLst>
                                  <p:childTnLst>
                                    <p:set>
                                      <p:cBhvr>
                                        <p:cTn id="86" dur="1" fill="hold">
                                          <p:stCondLst>
                                            <p:cond delay="0"/>
                                          </p:stCondLst>
                                        </p:cTn>
                                        <p:tgtEl>
                                          <p:spTgt spid="322">
                                            <p:txEl>
                                              <p:pRg st="2" end="2"/>
                                            </p:txEl>
                                          </p:spTgt>
                                        </p:tgtEl>
                                        <p:attrNameLst>
                                          <p:attrName>style.visibility</p:attrName>
                                        </p:attrNameLst>
                                      </p:cBhvr>
                                      <p:to>
                                        <p:strVal val="visible"/>
                                      </p:to>
                                    </p:set>
                                    <p:animEffect filter="fade" transition="in">
                                      <p:cBhvr additive="repl">
                                        <p:cTn id="87" dur="1"/>
                                        <p:tgtEl>
                                          <p:spTgt spid="322">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nodeType="clickEffect" fill="hold" presetClass="entr" presetID="10">
                                  <p:stCondLst>
                                    <p:cond delay="0"/>
                                  </p:stCondLst>
                                  <p:childTnLst>
                                    <p:set>
                                      <p:cBhvr>
                                        <p:cTn id="91" dur="1" fill="hold">
                                          <p:stCondLst>
                                            <p:cond delay="0"/>
                                          </p:stCondLst>
                                        </p:cTn>
                                        <p:tgtEl>
                                          <p:spTgt spid="322">
                                            <p:txEl>
                                              <p:pRg st="3" end="3"/>
                                            </p:txEl>
                                          </p:spTgt>
                                        </p:tgtEl>
                                        <p:attrNameLst>
                                          <p:attrName>style.visibility</p:attrName>
                                        </p:attrNameLst>
                                      </p:cBhvr>
                                      <p:to>
                                        <p:strVal val="visible"/>
                                      </p:to>
                                    </p:set>
                                    <p:animEffect filter="fade" transition="in">
                                      <p:cBhvr additive="repl">
                                        <p:cTn id="92" dur="1"/>
                                        <p:tgtEl>
                                          <p:spTgt spid="322">
                                            <p:txEl>
                                              <p:pRg st="3" end="3"/>
                                            </p:txEl>
                                          </p:spTgt>
                                        </p:tgtEl>
                                      </p:cBhvr>
                                    </p:animEffect>
                                  </p:childTnLst>
                                </p:cTn>
                              </p:par>
                            </p:childTnLst>
                          </p:cTn>
                        </p:par>
                      </p:childTnLst>
                    </p:cTn>
                  </p:par>
                  <p:par>
                    <p:cTn id="93" fill="hold">
                      <p:stCondLst>
                        <p:cond delay="indefinite"/>
                      </p:stCondLst>
                      <p:childTnLst>
                        <p:par>
                          <p:cTn id="94" fill="hold">
                            <p:stCondLst>
                              <p:cond delay="0"/>
                            </p:stCondLst>
                            <p:childTnLst>
                              <p:par>
                                <p:cTn id="95" nodeType="clickEffect" fill="hold" presetClass="entr" presetID="10">
                                  <p:stCondLst>
                                    <p:cond delay="0"/>
                                  </p:stCondLst>
                                  <p:childTnLst>
                                    <p:set>
                                      <p:cBhvr>
                                        <p:cTn id="96" dur="1" fill="hold">
                                          <p:stCondLst>
                                            <p:cond delay="0"/>
                                          </p:stCondLst>
                                        </p:cTn>
                                        <p:tgtEl>
                                          <p:spTgt spid="322">
                                            <p:txEl>
                                              <p:pRg st="4" end="4"/>
                                            </p:txEl>
                                          </p:spTgt>
                                        </p:tgtEl>
                                        <p:attrNameLst>
                                          <p:attrName>style.visibility</p:attrName>
                                        </p:attrNameLst>
                                      </p:cBhvr>
                                      <p:to>
                                        <p:strVal val="visible"/>
                                      </p:to>
                                    </p:set>
                                    <p:animEffect filter="fade" transition="in">
                                      <p:cBhvr additive="repl">
                                        <p:cTn id="97" dur="1"/>
                                        <p:tgtEl>
                                          <p:spTgt spid="322">
                                            <p:txEl>
                                              <p:pRg st="4" end="4"/>
                                            </p:txEl>
                                          </p:spTgt>
                                        </p:tgtEl>
                                      </p:cBhvr>
                                    </p:animEffect>
                                  </p:childTnLst>
                                </p:cTn>
                              </p:par>
                            </p:childTnLst>
                          </p:cTn>
                        </p:par>
                      </p:childTnLst>
                    </p:cTn>
                  </p:par>
                  <p:par>
                    <p:cTn id="98" fill="hold">
                      <p:stCondLst>
                        <p:cond delay="indefinite"/>
                      </p:stCondLst>
                      <p:childTnLst>
                        <p:par>
                          <p:cTn id="99" fill="hold">
                            <p:stCondLst>
                              <p:cond delay="0"/>
                            </p:stCondLst>
                            <p:childTnLst>
                              <p:par>
                                <p:cTn id="100" nodeType="clickEffect" fill="hold" presetClass="entr" presetID="10">
                                  <p:stCondLst>
                                    <p:cond delay="0"/>
                                  </p:stCondLst>
                                  <p:childTnLst>
                                    <p:set>
                                      <p:cBhvr>
                                        <p:cTn id="101" dur="1" fill="hold">
                                          <p:stCondLst>
                                            <p:cond delay="0"/>
                                          </p:stCondLst>
                                        </p:cTn>
                                        <p:tgtEl>
                                          <p:spTgt spid="322">
                                            <p:txEl>
                                              <p:pRg st="5" end="5"/>
                                            </p:txEl>
                                          </p:spTgt>
                                        </p:tgtEl>
                                        <p:attrNameLst>
                                          <p:attrName>style.visibility</p:attrName>
                                        </p:attrNameLst>
                                      </p:cBhvr>
                                      <p:to>
                                        <p:strVal val="visible"/>
                                      </p:to>
                                    </p:set>
                                    <p:animEffect filter="fade" transition="in">
                                      <p:cBhvr additive="repl">
                                        <p:cTn id="102" dur="1"/>
                                        <p:tgtEl>
                                          <p:spTgt spid="322">
                                            <p:txEl>
                                              <p:pRg st="5" end="5"/>
                                            </p:txEl>
                                          </p:spTgt>
                                        </p:tgtEl>
                                      </p:cBhvr>
                                    </p:animEffect>
                                  </p:childTnLst>
                                </p:cTn>
                              </p:par>
                            </p:childTnLst>
                          </p:cTn>
                        </p:par>
                      </p:childTnLst>
                    </p:cTn>
                  </p:par>
                  <p:par>
                    <p:cTn id="103" fill="hold">
                      <p:stCondLst>
                        <p:cond delay="indefinite"/>
                      </p:stCondLst>
                      <p:childTnLst>
                        <p:par>
                          <p:cTn id="104" fill="hold">
                            <p:stCondLst>
                              <p:cond delay="0"/>
                            </p:stCondLst>
                            <p:childTnLst>
                              <p:par>
                                <p:cTn id="105" nodeType="clickEffect" fill="hold" presetClass="entr" presetID="10">
                                  <p:stCondLst>
                                    <p:cond delay="0"/>
                                  </p:stCondLst>
                                  <p:childTnLst>
                                    <p:set>
                                      <p:cBhvr>
                                        <p:cTn id="106" dur="1" fill="hold">
                                          <p:stCondLst>
                                            <p:cond delay="0"/>
                                          </p:stCondLst>
                                        </p:cTn>
                                        <p:tgtEl>
                                          <p:spTgt spid="322">
                                            <p:txEl>
                                              <p:pRg st="6" end="6"/>
                                            </p:txEl>
                                          </p:spTgt>
                                        </p:tgtEl>
                                        <p:attrNameLst>
                                          <p:attrName>style.visibility</p:attrName>
                                        </p:attrNameLst>
                                      </p:cBhvr>
                                      <p:to>
                                        <p:strVal val="visible"/>
                                      </p:to>
                                    </p:set>
                                    <p:animEffect filter="fade" transition="in">
                                      <p:cBhvr additive="repl">
                                        <p:cTn id="107" dur="1"/>
                                        <p:tgtEl>
                                          <p:spTgt spid="322">
                                            <p:txEl>
                                              <p:pRg st="6" end="6"/>
                                            </p:txEl>
                                          </p:spTgt>
                                        </p:tgtEl>
                                      </p:cBhvr>
                                    </p:animEffect>
                                  </p:childTnLst>
                                </p:cTn>
                              </p:par>
                            </p:childTnLst>
                          </p:cTn>
                        </p:par>
                      </p:childTnLst>
                    </p:cTn>
                  </p:par>
                  <p:par>
                    <p:cTn id="108" fill="hold">
                      <p:stCondLst>
                        <p:cond delay="indefinite"/>
                      </p:stCondLst>
                      <p:childTnLst>
                        <p:par>
                          <p:cTn id="109" fill="hold">
                            <p:stCondLst>
                              <p:cond delay="0"/>
                            </p:stCondLst>
                            <p:childTnLst>
                              <p:par>
                                <p:cTn id="110" nodeType="clickEffect" fill="hold" presetClass="entr" presetID="10">
                                  <p:stCondLst>
                                    <p:cond delay="0"/>
                                  </p:stCondLst>
                                  <p:childTnLst>
                                    <p:set>
                                      <p:cBhvr>
                                        <p:cTn id="111" dur="1" fill="hold">
                                          <p:stCondLst>
                                            <p:cond delay="0"/>
                                          </p:stCondLst>
                                        </p:cTn>
                                        <p:tgtEl>
                                          <p:spTgt spid="322">
                                            <p:txEl>
                                              <p:pRg st="7" end="7"/>
                                            </p:txEl>
                                          </p:spTgt>
                                        </p:tgtEl>
                                        <p:attrNameLst>
                                          <p:attrName>style.visibility</p:attrName>
                                        </p:attrNameLst>
                                      </p:cBhvr>
                                      <p:to>
                                        <p:strVal val="visible"/>
                                      </p:to>
                                    </p:set>
                                    <p:animEffect filter="fade" transition="in">
                                      <p:cBhvr additive="repl">
                                        <p:cTn id="112" dur="1"/>
                                        <p:tgtEl>
                                          <p:spTgt spid="322">
                                            <p:txEl>
                                              <p:pRg st="7" end="7"/>
                                            </p:txEl>
                                          </p:spTgt>
                                        </p:tgtEl>
                                      </p:cBhvr>
                                    </p:animEffec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0">
                                  <p:stCondLst>
                                    <p:cond delay="0"/>
                                  </p:stCondLst>
                                  <p:childTnLst>
                                    <p:set>
                                      <p:cBhvr>
                                        <p:cTn id="116" dur="1" fill="hold">
                                          <p:stCondLst>
                                            <p:cond delay="0"/>
                                          </p:stCondLst>
                                        </p:cTn>
                                        <p:tgtEl>
                                          <p:spTgt spid="322">
                                            <p:txEl>
                                              <p:pRg st="8" end="8"/>
                                            </p:txEl>
                                          </p:spTgt>
                                        </p:tgtEl>
                                        <p:attrNameLst>
                                          <p:attrName>style.visibility</p:attrName>
                                        </p:attrNameLst>
                                      </p:cBhvr>
                                      <p:to>
                                        <p:strVal val="visible"/>
                                      </p:to>
                                    </p:set>
                                    <p:animEffect filter="fade" transition="in">
                                      <p:cBhvr additive="repl">
                                        <p:cTn id="117" dur="1"/>
                                        <p:tgtEl>
                                          <p:spTgt spid="322">
                                            <p:txEl>
                                              <p:pRg st="8" end="8"/>
                                            </p:txEl>
                                          </p:spTgt>
                                        </p:tgtEl>
                                      </p:cBhvr>
                                    </p:animEffect>
                                  </p:childTnLst>
                                </p:cTn>
                              </p:par>
                            </p:childTnLst>
                          </p:cTn>
                        </p:par>
                      </p:childTnLst>
                    </p:cTn>
                  </p:par>
                  <p:par>
                    <p:cTn id="118" fill="hold">
                      <p:stCondLst>
                        <p:cond delay="indefinite"/>
                      </p:stCondLst>
                      <p:childTnLst>
                        <p:par>
                          <p:cTn id="119" fill="hold">
                            <p:stCondLst>
                              <p:cond delay="0"/>
                            </p:stCondLst>
                            <p:childTnLst>
                              <p:par>
                                <p:cTn id="120" nodeType="clickEffect" fill="hold" presetClass="entr" presetID="10">
                                  <p:stCondLst>
                                    <p:cond delay="0"/>
                                  </p:stCondLst>
                                  <p:childTnLst>
                                    <p:set>
                                      <p:cBhvr>
                                        <p:cTn id="121" dur="1" fill="hold">
                                          <p:stCondLst>
                                            <p:cond delay="0"/>
                                          </p:stCondLst>
                                        </p:cTn>
                                        <p:tgtEl>
                                          <p:spTgt spid="322">
                                            <p:txEl>
                                              <p:pRg st="9" end="9"/>
                                            </p:txEl>
                                          </p:spTgt>
                                        </p:tgtEl>
                                        <p:attrNameLst>
                                          <p:attrName>style.visibility</p:attrName>
                                        </p:attrNameLst>
                                      </p:cBhvr>
                                      <p:to>
                                        <p:strVal val="visible"/>
                                      </p:to>
                                    </p:set>
                                    <p:animEffect filter="fade" transition="in">
                                      <p:cBhvr additive="repl">
                                        <p:cTn id="122" dur="1"/>
                                        <p:tgtEl>
                                          <p:spTgt spid="322">
                                            <p:txEl>
                                              <p:pRg st="9" end="9"/>
                                            </p:txEl>
                                          </p:spTgt>
                                        </p:tgtEl>
                                      </p:cBhvr>
                                    </p:animEffect>
                                  </p:childTnLst>
                                </p:cTn>
                              </p:par>
                            </p:childTnLst>
                          </p:cTn>
                        </p:par>
                      </p:childTnLst>
                    </p:cTn>
                  </p:par>
                  <p:par>
                    <p:cTn id="123" fill="hold">
                      <p:stCondLst>
                        <p:cond delay="indefinite"/>
                      </p:stCondLst>
                      <p:childTnLst>
                        <p:par>
                          <p:cTn id="124" fill="hold">
                            <p:stCondLst>
                              <p:cond delay="0"/>
                            </p:stCondLst>
                            <p:childTnLst>
                              <p:par>
                                <p:cTn id="125" nodeType="clickEffect" fill="hold" presetClass="entr" presetID="10">
                                  <p:stCondLst>
                                    <p:cond delay="0"/>
                                  </p:stCondLst>
                                  <p:childTnLst>
                                    <p:set>
                                      <p:cBhvr>
                                        <p:cTn id="126" dur="1" fill="hold">
                                          <p:stCondLst>
                                            <p:cond delay="0"/>
                                          </p:stCondLst>
                                        </p:cTn>
                                        <p:tgtEl>
                                          <p:spTgt spid="322">
                                            <p:txEl>
                                              <p:pRg st="10" end="10"/>
                                            </p:txEl>
                                          </p:spTgt>
                                        </p:tgtEl>
                                        <p:attrNameLst>
                                          <p:attrName>style.visibility</p:attrName>
                                        </p:attrNameLst>
                                      </p:cBhvr>
                                      <p:to>
                                        <p:strVal val="visible"/>
                                      </p:to>
                                    </p:set>
                                    <p:animEffect filter="fade" transition="in">
                                      <p:cBhvr additive="repl">
                                        <p:cTn id="127" dur="1"/>
                                        <p:tgtEl>
                                          <p:spTgt spid="322">
                                            <p:txEl>
                                              <p:pRg st="10" end="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311760" y="322200"/>
            <a:ext cx="8520120" cy="841320"/>
          </a:xfrm>
          <a:prstGeom prst="rect">
            <a:avLst/>
          </a:prstGeom>
          <a:noFill/>
          <a:ln w="0">
            <a:noFill/>
          </a:ln>
        </p:spPr>
        <p:txBody>
          <a:bodyPr tIns="91440" bIns="91440" anchor="ctr">
            <a:normAutofit/>
          </a:bodyPr>
          <a:p>
            <a:pPr algn="ctr">
              <a:lnSpc>
                <a:spcPct val="100000"/>
              </a:lnSpc>
              <a:buNone/>
              <a:tabLst>
                <a:tab algn="l" pos="0"/>
              </a:tabLst>
            </a:pPr>
            <a:r>
              <a:rPr b="0" lang="en" sz="3600" spc="-1" strike="noStrike">
                <a:solidFill>
                  <a:srgbClr val="000000"/>
                </a:solidFill>
                <a:latin typeface="Arial"/>
                <a:ea typeface="Arial"/>
              </a:rPr>
              <a:t>Session 2: Interactive Session</a:t>
            </a:r>
            <a:endParaRPr b="0" lang="en-US" sz="3600" spc="-1" strike="noStrike">
              <a:solidFill>
                <a:srgbClr val="000000"/>
              </a:solidFill>
              <a:latin typeface="Arial"/>
            </a:endParaRPr>
          </a:p>
        </p:txBody>
      </p:sp>
      <p:sp>
        <p:nvSpPr>
          <p:cNvPr id="324" name="Google Shape;310;p37"/>
          <p:cNvSpPr/>
          <p:nvPr/>
        </p:nvSpPr>
        <p:spPr>
          <a:xfrm>
            <a:off x="2886480" y="4693320"/>
            <a:ext cx="4191480" cy="183240"/>
          </a:xfrm>
          <a:prstGeom prst="rect">
            <a:avLst/>
          </a:prstGeom>
          <a:noFill/>
          <a:ln w="0">
            <a:noFill/>
          </a:ln>
        </p:spPr>
        <p:style>
          <a:lnRef idx="0"/>
          <a:fillRef idx="0"/>
          <a:effectRef idx="0"/>
          <a:fontRef idx="minor"/>
        </p:style>
        <p:txBody>
          <a:bodyPr tIns="92160" bIns="92160" anchor="t">
            <a:spAutoFit/>
          </a:bodyPr>
          <a:p>
            <a:pPr>
              <a:lnSpc>
                <a:spcPct val="100000"/>
              </a:lnSpc>
              <a:buNone/>
              <a:tabLst>
                <a:tab algn="l" pos="0"/>
              </a:tabLst>
            </a:pPr>
            <a:r>
              <a:rPr b="0" lang="en" sz="600" spc="-1" strike="noStrike" u="sng">
                <a:solidFill>
                  <a:srgbClr val="0097a7"/>
                </a:solidFill>
                <a:uFillTx/>
                <a:latin typeface="Arial"/>
                <a:ea typeface="Arial"/>
                <a:hlinkClick r:id="rId1"/>
              </a:rPr>
              <a:t>https://www.woodtv.com/weather/weather-news/with-few-thunderstorms-so-far-this-year-little-chance-severe-weather/</a:t>
            </a:r>
            <a:r>
              <a:rPr b="0" lang="en" sz="600" spc="-1" strike="noStrike">
                <a:solidFill>
                  <a:srgbClr val="000000"/>
                </a:solidFill>
                <a:latin typeface="Arial"/>
                <a:ea typeface="Arial"/>
              </a:rPr>
              <a:t>  </a:t>
            </a:r>
            <a:endParaRPr b="0" lang="en-US" sz="600" spc="-1" strike="noStrike">
              <a:latin typeface="Arial"/>
            </a:endParaRPr>
          </a:p>
        </p:txBody>
      </p:sp>
      <p:pic>
        <p:nvPicPr>
          <p:cNvPr id="325" name="Google Shape;311;p37" descr=""/>
          <p:cNvPicPr/>
          <p:nvPr/>
        </p:nvPicPr>
        <p:blipFill>
          <a:blip r:embed="rId2"/>
          <a:stretch/>
        </p:blipFill>
        <p:spPr>
          <a:xfrm>
            <a:off x="2156040" y="1069560"/>
            <a:ext cx="4831200" cy="36234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Task Overview</a:t>
            </a:r>
            <a:endParaRPr b="0" lang="en-US" sz="2800" spc="-1" strike="noStrike">
              <a:solidFill>
                <a:srgbClr val="000000"/>
              </a:solidFill>
              <a:latin typeface="Arial"/>
            </a:endParaRPr>
          </a:p>
        </p:txBody>
      </p:sp>
      <p:sp>
        <p:nvSpPr>
          <p:cNvPr id="327"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000000"/>
              </a:buClr>
              <a:buFont typeface="Arial"/>
              <a:buChar char="●"/>
            </a:pPr>
            <a:r>
              <a:rPr b="1" lang="en" sz="1800" spc="-1" strike="noStrike">
                <a:solidFill>
                  <a:srgbClr val="000000"/>
                </a:solidFill>
                <a:latin typeface="Arial"/>
                <a:ea typeface="Arial"/>
              </a:rPr>
              <a:t>Goal:</a:t>
            </a:r>
            <a:r>
              <a:rPr b="0" lang="en" sz="1800" spc="-1" strike="noStrike">
                <a:solidFill>
                  <a:srgbClr val="000000"/>
                </a:solidFill>
                <a:latin typeface="Arial"/>
                <a:ea typeface="Arial"/>
              </a:rPr>
              <a:t> Compute 1-km circulation around each gridpoint in a wind retrieval of an observed supercell thunderstorm</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000000"/>
                </a:solidFill>
                <a:latin typeface="Arial"/>
                <a:ea typeface="Arial"/>
              </a:rPr>
              <a:t>Materials:</a:t>
            </a:r>
            <a:r>
              <a:rPr b="0" lang="en" sz="1800" spc="-1" strike="noStrike">
                <a:solidFill>
                  <a:srgbClr val="000000"/>
                </a:solidFill>
                <a:latin typeface="Arial"/>
                <a:ea typeface="Arial"/>
              </a:rPr>
              <a:t> linux_ws_exercise.tar.gz</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This is a zipped tarball that contains the wind retrieval and a fortran program to compute circulation</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000000"/>
                </a:solidFill>
                <a:latin typeface="Arial"/>
                <a:ea typeface="Arial"/>
              </a:rPr>
              <a:t>Steps:</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Copy zipped tarball to METEO Linux Network and extract contents</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Load appropriate modules and create soft link for netcdf libraries</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Compile fortran program</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Configure input file and run fortran program</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Peruse results using ncview</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311760" y="36900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Compiled vs. Interpreted Programming Languages</a:t>
            </a:r>
            <a:endParaRPr b="0" lang="en-US" sz="2800" spc="-1" strike="noStrike">
              <a:solidFill>
                <a:srgbClr val="000000"/>
              </a:solidFill>
              <a:latin typeface="Arial"/>
            </a:endParaRPr>
          </a:p>
        </p:txBody>
      </p:sp>
      <p:graphicFrame>
        <p:nvGraphicFramePr>
          <p:cNvPr id="329" name="Google Shape;323;p39"/>
          <p:cNvGraphicFramePr/>
          <p:nvPr/>
        </p:nvGraphicFramePr>
        <p:xfrm>
          <a:off x="311760" y="1106640"/>
          <a:ext cx="8520120" cy="3574080"/>
        </p:xfrm>
        <a:graphic>
          <a:graphicData uri="http://schemas.openxmlformats.org/drawingml/2006/table">
            <a:tbl>
              <a:tblPr/>
              <a:tblGrid>
                <a:gridCol w="4260240"/>
                <a:gridCol w="4260240"/>
              </a:tblGrid>
              <a:tr h="1393920">
                <a:tc>
                  <a:txBody>
                    <a:bodyPr lIns="91080" rIns="91080" tIns="91080" bIns="91080" anchor="t">
                      <a:noAutofit/>
                    </a:bodyPr>
                    <a:p>
                      <a:pPr algn="ctr">
                        <a:lnSpc>
                          <a:spcPct val="100000"/>
                        </a:lnSpc>
                        <a:buNone/>
                        <a:tabLst>
                          <a:tab algn="l" pos="0"/>
                        </a:tabLst>
                      </a:pPr>
                      <a:r>
                        <a:rPr b="1" lang="en" sz="1400" spc="-1" strike="noStrike">
                          <a:solidFill>
                            <a:srgbClr val="000000"/>
                          </a:solidFill>
                          <a:latin typeface="Arial"/>
                          <a:ea typeface="Arial"/>
                        </a:rPr>
                        <a:t>Compiled</a:t>
                      </a:r>
                      <a:endParaRPr b="0" lang="en-US" sz="14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91080" bIns="91080" anchor="t">
                      <a:noAutofit/>
                    </a:bodyPr>
                    <a:p>
                      <a:pPr algn="ctr">
                        <a:lnSpc>
                          <a:spcPct val="100000"/>
                        </a:lnSpc>
                        <a:buNone/>
                        <a:tabLst>
                          <a:tab algn="l" pos="0"/>
                        </a:tabLst>
                      </a:pPr>
                      <a:r>
                        <a:rPr b="1" lang="en" sz="1400" spc="-1" strike="noStrike">
                          <a:solidFill>
                            <a:srgbClr val="000000"/>
                          </a:solidFill>
                          <a:latin typeface="Arial"/>
                          <a:ea typeface="Arial"/>
                        </a:rPr>
                        <a:t>Interpreted</a:t>
                      </a:r>
                      <a:endParaRPr b="0" lang="en-US" sz="1400" spc="-1" strike="noStrike">
                        <a:latin typeface="Arial"/>
                      </a:endParaRPr>
                    </a:p>
                    <a:p>
                      <a:pPr algn="ctr">
                        <a:lnSpc>
                          <a:spcPct val="100000"/>
                        </a:lnSpc>
                        <a:buNone/>
                        <a:tabLst>
                          <a:tab algn="l" pos="0"/>
                        </a:tabLst>
                      </a:pPr>
                      <a:endParaRPr b="0" lang="en-US" sz="14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2180520">
                <a:tc>
                  <a:txBody>
                    <a:bodyPr lIns="91080" rIns="91080" tIns="91080" bIns="91080" anchor="t">
                      <a:noAutofit/>
                    </a:bodyPr>
                    <a:p>
                      <a:pPr marL="457200" indent="-317520">
                        <a:lnSpc>
                          <a:spcPct val="100000"/>
                        </a:lnSpc>
                        <a:buClr>
                          <a:srgbClr val="000000"/>
                        </a:buClr>
                        <a:buFont typeface="Arial"/>
                        <a:buChar char="●"/>
                      </a:pPr>
                      <a:r>
                        <a:rPr b="0" lang="en" sz="1400" spc="-1" strike="noStrike">
                          <a:solidFill>
                            <a:srgbClr val="000000"/>
                          </a:solidFill>
                          <a:latin typeface="Arial"/>
                          <a:ea typeface="Arial"/>
                        </a:rPr>
                        <a:t>Source code is </a:t>
                      </a:r>
                      <a:r>
                        <a:rPr b="0" i="1" lang="en" sz="1400" spc="-1" strike="noStrike">
                          <a:solidFill>
                            <a:srgbClr val="000000"/>
                          </a:solidFill>
                          <a:latin typeface="Arial"/>
                          <a:ea typeface="Arial"/>
                        </a:rPr>
                        <a:t>compiled</a:t>
                      </a:r>
                      <a:r>
                        <a:rPr b="0" lang="en" sz="1400" spc="-1" strike="noStrike">
                          <a:solidFill>
                            <a:srgbClr val="000000"/>
                          </a:solidFill>
                          <a:latin typeface="Arial"/>
                          <a:ea typeface="Arial"/>
                        </a:rPr>
                        <a:t> into machine code (i.e., a binary), and the machine code is what is actually run</a:t>
                      </a:r>
                      <a:endParaRPr b="0" lang="en-US" sz="1400" spc="-1" strike="noStrike">
                        <a:latin typeface="Arial"/>
                      </a:endParaRPr>
                    </a:p>
                    <a:p>
                      <a:pPr marL="457200" indent="-317520">
                        <a:lnSpc>
                          <a:spcPct val="100000"/>
                        </a:lnSpc>
                        <a:buClr>
                          <a:srgbClr val="000000"/>
                        </a:buClr>
                        <a:buFont typeface="Arial"/>
                        <a:buChar char="●"/>
                      </a:pPr>
                      <a:r>
                        <a:rPr b="0" lang="en" sz="1400" spc="-1" strike="noStrike">
                          <a:solidFill>
                            <a:srgbClr val="000000"/>
                          </a:solidFill>
                          <a:latin typeface="Arial"/>
                          <a:ea typeface="Arial"/>
                        </a:rPr>
                        <a:t>Code must be recompiled each time it’s altered</a:t>
                      </a:r>
                      <a:endParaRPr b="0" lang="en-US" sz="1400" spc="-1" strike="noStrike">
                        <a:latin typeface="Arial"/>
                      </a:endParaRPr>
                    </a:p>
                    <a:p>
                      <a:pPr marL="457200" indent="-317520">
                        <a:lnSpc>
                          <a:spcPct val="100000"/>
                        </a:lnSpc>
                        <a:buClr>
                          <a:srgbClr val="000000"/>
                        </a:buClr>
                        <a:buFont typeface="Arial"/>
                        <a:buChar char="●"/>
                      </a:pPr>
                      <a:r>
                        <a:rPr b="0" lang="en" sz="1400" spc="-1" strike="noStrike">
                          <a:solidFill>
                            <a:srgbClr val="000000"/>
                          </a:solidFill>
                          <a:latin typeface="Arial"/>
                          <a:ea typeface="Arial"/>
                        </a:rPr>
                        <a:t>Machine code is platform dependent (i.e., it only works on the computer it’s compiled on) </a:t>
                      </a:r>
                      <a:endParaRPr b="0" lang="en-US" sz="1400" spc="-1" strike="noStrike">
                        <a:latin typeface="Arial"/>
                      </a:endParaRPr>
                    </a:p>
                    <a:p>
                      <a:pPr marL="457200" indent="-317520">
                        <a:lnSpc>
                          <a:spcPct val="100000"/>
                        </a:lnSpc>
                        <a:buClr>
                          <a:srgbClr val="000000"/>
                        </a:buClr>
                        <a:buFont typeface="Arial"/>
                        <a:buChar char="●"/>
                      </a:pPr>
                      <a:r>
                        <a:rPr b="1" lang="en" sz="1400" spc="-1" strike="noStrike">
                          <a:solidFill>
                            <a:srgbClr val="000000"/>
                          </a:solidFill>
                          <a:latin typeface="Arial"/>
                          <a:ea typeface="Arial"/>
                        </a:rPr>
                        <a:t>Pros</a:t>
                      </a:r>
                      <a:r>
                        <a:rPr b="0" lang="en" sz="1400" spc="-1" strike="noStrike">
                          <a:solidFill>
                            <a:srgbClr val="000000"/>
                          </a:solidFill>
                          <a:latin typeface="Arial"/>
                          <a:ea typeface="Arial"/>
                        </a:rPr>
                        <a:t>: Tends to be faster than interpreted code</a:t>
                      </a:r>
                      <a:endParaRPr b="0" lang="en-US" sz="1400" spc="-1" strike="noStrike">
                        <a:latin typeface="Arial"/>
                      </a:endParaRPr>
                    </a:p>
                    <a:p>
                      <a:pPr marL="457200" indent="-317520">
                        <a:lnSpc>
                          <a:spcPct val="100000"/>
                        </a:lnSpc>
                        <a:buClr>
                          <a:srgbClr val="000000"/>
                        </a:buClr>
                        <a:buFont typeface="Arial"/>
                        <a:buChar char="●"/>
                      </a:pPr>
                      <a:r>
                        <a:rPr b="1" lang="en" sz="1400" spc="-1" strike="noStrike">
                          <a:solidFill>
                            <a:srgbClr val="000000"/>
                          </a:solidFill>
                          <a:latin typeface="Arial"/>
                          <a:ea typeface="Arial"/>
                        </a:rPr>
                        <a:t>Examples</a:t>
                      </a:r>
                      <a:r>
                        <a:rPr b="0" lang="en" sz="1400" spc="-1" strike="noStrike">
                          <a:solidFill>
                            <a:srgbClr val="000000"/>
                          </a:solidFill>
                          <a:latin typeface="Arial"/>
                          <a:ea typeface="Arial"/>
                        </a:rPr>
                        <a:t>: C, C++, </a:t>
                      </a:r>
                      <a:r>
                        <a:rPr b="1" lang="en" sz="1400" spc="-1" strike="noStrike">
                          <a:solidFill>
                            <a:srgbClr val="ff0000"/>
                          </a:solidFill>
                          <a:latin typeface="Arial"/>
                          <a:ea typeface="Arial"/>
                        </a:rPr>
                        <a:t>Fortran</a:t>
                      </a:r>
                      <a:r>
                        <a:rPr b="0" lang="en" sz="1400" spc="-1" strike="noStrike">
                          <a:solidFill>
                            <a:srgbClr val="000000"/>
                          </a:solidFill>
                          <a:latin typeface="Arial"/>
                          <a:ea typeface="Arial"/>
                        </a:rPr>
                        <a:t>, Go</a:t>
                      </a:r>
                      <a:endParaRPr b="0" lang="en-US" sz="14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91080" bIns="91080" anchor="t">
                      <a:noAutofit/>
                    </a:bodyPr>
                    <a:p>
                      <a:pPr marL="457200" indent="-317520">
                        <a:lnSpc>
                          <a:spcPct val="100000"/>
                        </a:lnSpc>
                        <a:buClr>
                          <a:srgbClr val="000000"/>
                        </a:buClr>
                        <a:buFont typeface="Arial"/>
                        <a:buChar char="●"/>
                      </a:pPr>
                      <a:r>
                        <a:rPr b="0" lang="en" sz="1400" spc="-1" strike="noStrike">
                          <a:solidFill>
                            <a:srgbClr val="000000"/>
                          </a:solidFill>
                          <a:latin typeface="Arial"/>
                          <a:ea typeface="Arial"/>
                        </a:rPr>
                        <a:t>Source code is run by an </a:t>
                      </a:r>
                      <a:r>
                        <a:rPr b="0" i="1" lang="en" sz="1400" spc="-1" strike="noStrike">
                          <a:solidFill>
                            <a:srgbClr val="000000"/>
                          </a:solidFill>
                          <a:latin typeface="Arial"/>
                          <a:ea typeface="Arial"/>
                        </a:rPr>
                        <a:t>interpreter</a:t>
                      </a:r>
                      <a:r>
                        <a:rPr b="0" lang="en" sz="1400" spc="-1" strike="noStrike">
                          <a:solidFill>
                            <a:srgbClr val="000000"/>
                          </a:solidFill>
                          <a:latin typeface="Arial"/>
                          <a:ea typeface="Arial"/>
                        </a:rPr>
                        <a:t>, which runs the program line-by-line</a:t>
                      </a:r>
                      <a:endParaRPr b="0" lang="en-US" sz="1400" spc="-1" strike="noStrike">
                        <a:latin typeface="Arial"/>
                      </a:endParaRPr>
                    </a:p>
                    <a:p>
                      <a:pPr marL="457200" indent="-317520">
                        <a:lnSpc>
                          <a:spcPct val="100000"/>
                        </a:lnSpc>
                        <a:buClr>
                          <a:srgbClr val="000000"/>
                        </a:buClr>
                        <a:buFont typeface="Arial"/>
                        <a:buChar char="●"/>
                      </a:pPr>
                      <a:r>
                        <a:rPr b="0" lang="en" sz="1400" spc="-1" strike="noStrike">
                          <a:solidFill>
                            <a:srgbClr val="000000"/>
                          </a:solidFill>
                          <a:latin typeface="Arial"/>
                          <a:ea typeface="Arial"/>
                        </a:rPr>
                        <a:t>Code can be run on any computer that has an interpreter installed</a:t>
                      </a:r>
                      <a:endParaRPr b="0" lang="en-US" sz="1400" spc="-1" strike="noStrike">
                        <a:latin typeface="Arial"/>
                      </a:endParaRPr>
                    </a:p>
                    <a:p>
                      <a:pPr marL="457200" indent="-317520">
                        <a:lnSpc>
                          <a:spcPct val="100000"/>
                        </a:lnSpc>
                        <a:buClr>
                          <a:srgbClr val="000000"/>
                        </a:buClr>
                        <a:buFont typeface="Arial"/>
                        <a:buChar char="●"/>
                      </a:pPr>
                      <a:r>
                        <a:rPr b="1" lang="en" sz="1400" spc="-1" strike="noStrike">
                          <a:solidFill>
                            <a:srgbClr val="000000"/>
                          </a:solidFill>
                          <a:latin typeface="Arial"/>
                          <a:ea typeface="Arial"/>
                        </a:rPr>
                        <a:t>Pros</a:t>
                      </a:r>
                      <a:r>
                        <a:rPr b="0" lang="en" sz="1400" spc="-1" strike="noStrike">
                          <a:solidFill>
                            <a:srgbClr val="000000"/>
                          </a:solidFill>
                          <a:latin typeface="Arial"/>
                          <a:ea typeface="Arial"/>
                        </a:rPr>
                        <a:t>: Generally easier to debug, more flexibility when changing computers, code is usually more readable</a:t>
                      </a:r>
                      <a:endParaRPr b="0" lang="en-US" sz="1400" spc="-1" strike="noStrike">
                        <a:latin typeface="Arial"/>
                      </a:endParaRPr>
                    </a:p>
                    <a:p>
                      <a:pPr marL="457200" indent="-317520">
                        <a:lnSpc>
                          <a:spcPct val="100000"/>
                        </a:lnSpc>
                        <a:buClr>
                          <a:srgbClr val="000000"/>
                        </a:buClr>
                        <a:buFont typeface="Arial"/>
                        <a:buChar char="●"/>
                      </a:pPr>
                      <a:r>
                        <a:rPr b="1" lang="en" sz="1400" spc="-1" strike="noStrike">
                          <a:solidFill>
                            <a:srgbClr val="000000"/>
                          </a:solidFill>
                          <a:latin typeface="Arial"/>
                          <a:ea typeface="Arial"/>
                        </a:rPr>
                        <a:t>Examples</a:t>
                      </a:r>
                      <a:r>
                        <a:rPr b="0" lang="en" sz="1400" spc="-1" strike="noStrike">
                          <a:solidFill>
                            <a:srgbClr val="000000"/>
                          </a:solidFill>
                          <a:latin typeface="Arial"/>
                          <a:ea typeface="Arial"/>
                        </a:rPr>
                        <a:t>: Python, Matlab, Java, R, C shell</a:t>
                      </a:r>
                      <a:endParaRPr b="0" lang="en-US" sz="14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pic>
        <p:nvPicPr>
          <p:cNvPr id="330" name="Google Shape;324;p39" descr=""/>
          <p:cNvPicPr/>
          <p:nvPr/>
        </p:nvPicPr>
        <p:blipFill>
          <a:blip r:embed="rId1"/>
          <a:srcRect l="18623" t="17151" r="17622" b="18792"/>
          <a:stretch/>
        </p:blipFill>
        <p:spPr>
          <a:xfrm>
            <a:off x="4718520" y="1433160"/>
            <a:ext cx="972000" cy="976680"/>
          </a:xfrm>
          <a:prstGeom prst="rect">
            <a:avLst/>
          </a:prstGeom>
          <a:ln w="0">
            <a:noFill/>
          </a:ln>
        </p:spPr>
      </p:pic>
      <p:pic>
        <p:nvPicPr>
          <p:cNvPr id="331" name="Google Shape;325;p39" descr=""/>
          <p:cNvPicPr/>
          <p:nvPr/>
        </p:nvPicPr>
        <p:blipFill>
          <a:blip r:embed="rId2"/>
          <a:stretch/>
        </p:blipFill>
        <p:spPr>
          <a:xfrm>
            <a:off x="6178320" y="1470240"/>
            <a:ext cx="1087560" cy="976680"/>
          </a:xfrm>
          <a:prstGeom prst="rect">
            <a:avLst/>
          </a:prstGeom>
          <a:ln w="0">
            <a:noFill/>
          </a:ln>
        </p:spPr>
      </p:pic>
      <p:pic>
        <p:nvPicPr>
          <p:cNvPr id="332" name="Google Shape;326;p39" descr=""/>
          <p:cNvPicPr/>
          <p:nvPr/>
        </p:nvPicPr>
        <p:blipFill>
          <a:blip r:embed="rId3"/>
          <a:srcRect l="22656" t="0" r="22640" b="0"/>
          <a:stretch/>
        </p:blipFill>
        <p:spPr>
          <a:xfrm>
            <a:off x="7696800" y="1329840"/>
            <a:ext cx="972000" cy="1110600"/>
          </a:xfrm>
          <a:prstGeom prst="rect">
            <a:avLst/>
          </a:prstGeom>
          <a:ln w="0">
            <a:noFill/>
          </a:ln>
        </p:spPr>
      </p:pic>
      <p:pic>
        <p:nvPicPr>
          <p:cNvPr id="333" name="Google Shape;327;p39" descr=""/>
          <p:cNvPicPr/>
          <p:nvPr/>
        </p:nvPicPr>
        <p:blipFill>
          <a:blip r:embed="rId4"/>
          <a:stretch/>
        </p:blipFill>
        <p:spPr>
          <a:xfrm>
            <a:off x="514080" y="1408680"/>
            <a:ext cx="928080" cy="1025640"/>
          </a:xfrm>
          <a:prstGeom prst="rect">
            <a:avLst/>
          </a:prstGeom>
          <a:ln w="0">
            <a:noFill/>
          </a:ln>
        </p:spPr>
      </p:pic>
      <p:pic>
        <p:nvPicPr>
          <p:cNvPr id="334" name="Google Shape;328;p39" descr=""/>
          <p:cNvPicPr/>
          <p:nvPr/>
        </p:nvPicPr>
        <p:blipFill>
          <a:blip r:embed="rId5"/>
          <a:stretch/>
        </p:blipFill>
        <p:spPr>
          <a:xfrm>
            <a:off x="1957320" y="1472400"/>
            <a:ext cx="972000" cy="972000"/>
          </a:xfrm>
          <a:prstGeom prst="rect">
            <a:avLst/>
          </a:prstGeom>
          <a:ln w="0">
            <a:noFill/>
          </a:ln>
        </p:spPr>
      </p:pic>
      <p:pic>
        <p:nvPicPr>
          <p:cNvPr id="335" name="Google Shape;329;p39" descr=""/>
          <p:cNvPicPr/>
          <p:nvPr/>
        </p:nvPicPr>
        <p:blipFill>
          <a:blip r:embed="rId6"/>
          <a:srcRect l="26966" t="0" r="28084" b="0"/>
          <a:stretch/>
        </p:blipFill>
        <p:spPr>
          <a:xfrm>
            <a:off x="3392280" y="1351440"/>
            <a:ext cx="863640" cy="10674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What is NetCDF?</a:t>
            </a:r>
            <a:endParaRPr b="0" lang="en-US" sz="2800" spc="-1" strike="noStrike">
              <a:solidFill>
                <a:srgbClr val="000000"/>
              </a:solidFill>
              <a:latin typeface="Arial"/>
            </a:endParaRPr>
          </a:p>
        </p:txBody>
      </p:sp>
      <p:sp>
        <p:nvSpPr>
          <p:cNvPr id="337" name="PlaceHolder 2"/>
          <p:cNvSpPr>
            <a:spLocks noGrp="1"/>
          </p:cNvSpPr>
          <p:nvPr>
            <p:ph/>
          </p:nvPr>
        </p:nvSpPr>
        <p:spPr>
          <a:xfrm>
            <a:off x="311760" y="1152360"/>
            <a:ext cx="8520120" cy="1565640"/>
          </a:xfrm>
          <a:prstGeom prst="rect">
            <a:avLst/>
          </a:prstGeom>
          <a:noFill/>
          <a:ln w="0">
            <a:noFill/>
          </a:ln>
        </p:spPr>
        <p:txBody>
          <a:bodyPr tIns="91440" bIns="91440" anchor="t">
            <a:normAutofit fontScale="99000"/>
          </a:bodyPr>
          <a:p>
            <a:pPr marL="457200" indent="-343080">
              <a:lnSpc>
                <a:spcPct val="115000"/>
              </a:lnSpc>
              <a:buClr>
                <a:srgbClr val="000000"/>
              </a:buClr>
              <a:buFont typeface="Arial"/>
              <a:buChar char="●"/>
            </a:pPr>
            <a:r>
              <a:rPr b="0" lang="en" sz="1800" spc="-1" strike="noStrike">
                <a:solidFill>
                  <a:srgbClr val="000000"/>
                </a:solidFill>
                <a:latin typeface="Arial"/>
                <a:ea typeface="Arial"/>
              </a:rPr>
              <a:t>Data format and supporting libraries developed by Unidata (part of UCAR)</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NetCDF = Network Common Data Format</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One of the most common data formats in meteorology</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Designed to handle multi-dimensional datasets and metadata</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Metadata = Variable names, units, scaling, data source (model or instrument), experiment, etc.</a:t>
            </a:r>
            <a:endParaRPr b="0" lang="en-US" sz="1400" spc="-1" strike="noStrike">
              <a:solidFill>
                <a:srgbClr val="000000"/>
              </a:solidFill>
              <a:latin typeface="Arial"/>
            </a:endParaRPr>
          </a:p>
        </p:txBody>
      </p:sp>
      <p:pic>
        <p:nvPicPr>
          <p:cNvPr id="338" name="Google Shape;336;p40" descr=""/>
          <p:cNvPicPr/>
          <p:nvPr/>
        </p:nvPicPr>
        <p:blipFill>
          <a:blip r:embed="rId1"/>
          <a:stretch/>
        </p:blipFill>
        <p:spPr>
          <a:xfrm>
            <a:off x="1330920" y="2856960"/>
            <a:ext cx="6481440" cy="1930320"/>
          </a:xfrm>
          <a:prstGeom prst="rect">
            <a:avLst/>
          </a:prstGeom>
          <a:ln w="0">
            <a:noFill/>
          </a:ln>
        </p:spPr>
      </p:pic>
      <p:sp>
        <p:nvSpPr>
          <p:cNvPr id="339" name="Google Shape;337;p40"/>
          <p:cNvSpPr/>
          <p:nvPr/>
        </p:nvSpPr>
        <p:spPr>
          <a:xfrm>
            <a:off x="5470920" y="4787640"/>
            <a:ext cx="2341800" cy="396720"/>
          </a:xfrm>
          <a:prstGeom prst="rect">
            <a:avLst/>
          </a:prstGeom>
          <a:noFill/>
          <a:ln w="0">
            <a:noFill/>
          </a:ln>
        </p:spPr>
        <p:style>
          <a:lnRef idx="0"/>
          <a:fillRef idx="0"/>
          <a:effectRef idx="0"/>
          <a:fontRef idx="minor"/>
        </p:style>
        <p:txBody>
          <a:bodyPr tIns="46080" bIns="46080" anchor="t">
            <a:spAutoFit/>
          </a:bodyPr>
          <a:p>
            <a:pPr>
              <a:lnSpc>
                <a:spcPct val="100000"/>
              </a:lnSpc>
              <a:buNone/>
              <a:tabLst>
                <a:tab algn="l" pos="0"/>
              </a:tabLst>
            </a:pPr>
            <a:r>
              <a:rPr b="0" lang="en" sz="600" spc="-1" strike="noStrike" u="sng">
                <a:solidFill>
                  <a:srgbClr val="0097a7"/>
                </a:solidFill>
                <a:uFillTx/>
                <a:latin typeface="Arial"/>
                <a:ea typeface="Arial"/>
                <a:hlinkClick r:id="rId2"/>
              </a:rPr>
              <a:t>https://geohackweek.github.io/nDarrays/02-xarray-architecture/</a:t>
            </a:r>
            <a:endParaRPr b="0" lang="en-US" sz="600" spc="-1" strike="noStrike">
              <a:latin typeface="Arial"/>
            </a:endParaRPr>
          </a:p>
          <a:p>
            <a:pPr>
              <a:lnSpc>
                <a:spcPct val="100000"/>
              </a:lnSpc>
              <a:buNone/>
              <a:tabLst>
                <a:tab algn="l" pos="0"/>
              </a:tabLst>
            </a:pPr>
            <a:r>
              <a:rPr b="0" lang="en" sz="600" spc="-1" strike="noStrike" u="sng">
                <a:solidFill>
                  <a:srgbClr val="0097a7"/>
                </a:solidFill>
                <a:uFillTx/>
                <a:latin typeface="Arial"/>
                <a:ea typeface="Arial"/>
              </a:rPr>
              <a:t>https://xarray.dev/xarray-datastructure.png</a:t>
            </a:r>
            <a:r>
              <a:rPr b="0" lang="en" sz="1400" spc="-1" strike="noStrike">
                <a:solidFill>
                  <a:srgbClr val="000000"/>
                </a:solidFill>
                <a:latin typeface="Arial"/>
                <a:ea typeface="Arial"/>
              </a:rPr>
              <a:t> </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Copy Zipped Tarball and Extract Contents</a:t>
            </a:r>
            <a:endParaRPr b="0" lang="en-US" sz="2800" spc="-1" strike="noStrike">
              <a:solidFill>
                <a:srgbClr val="000000"/>
              </a:solidFill>
              <a:latin typeface="Arial"/>
            </a:endParaRPr>
          </a:p>
        </p:txBody>
      </p:sp>
      <p:sp>
        <p:nvSpPr>
          <p:cNvPr id="341"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30120">
              <a:lnSpc>
                <a:spcPct val="115000"/>
              </a:lnSpc>
              <a:buClr>
                <a:srgbClr val="000000"/>
              </a:buClr>
              <a:buFont typeface="Arial"/>
              <a:buChar char="●"/>
            </a:pPr>
            <a:r>
              <a:rPr b="0" lang="en" sz="1600" spc="-1" strike="noStrike">
                <a:solidFill>
                  <a:srgbClr val="000000"/>
                </a:solidFill>
                <a:latin typeface="Arial"/>
                <a:ea typeface="Arial"/>
              </a:rPr>
              <a:t>(Inside ~ on Linux servers) </a:t>
            </a:r>
            <a:r>
              <a:rPr b="1" lang="en" sz="1600" spc="-1" strike="noStrike">
                <a:solidFill>
                  <a:srgbClr val="38761d"/>
                </a:solidFill>
                <a:latin typeface="Courier New"/>
                <a:ea typeface="Courier New"/>
              </a:rPr>
              <a:t>mkdir linux_ws</a:t>
            </a:r>
            <a:endParaRPr b="0" lang="en-US" sz="1600" spc="-1" strike="noStrike">
              <a:solidFill>
                <a:srgbClr val="000000"/>
              </a:solidFill>
              <a:latin typeface="Arial"/>
            </a:endParaRPr>
          </a:p>
          <a:p>
            <a:pPr marL="457200" indent="-330120">
              <a:lnSpc>
                <a:spcPct val="115000"/>
              </a:lnSpc>
              <a:buClr>
                <a:srgbClr val="000000"/>
              </a:buClr>
              <a:buFont typeface="Arial"/>
              <a:buChar char="●"/>
            </a:pPr>
            <a:r>
              <a:rPr b="0" lang="en" sz="1600" spc="-1" strike="noStrike">
                <a:solidFill>
                  <a:srgbClr val="000000"/>
                </a:solidFill>
                <a:latin typeface="Arial"/>
                <a:ea typeface="Arial"/>
              </a:rPr>
              <a:t>(In Windows) Save linux_ws_exercise.tar.gz file in Downloads folder</a:t>
            </a:r>
            <a:endParaRPr b="0" lang="en-US" sz="1600" spc="-1" strike="noStrike">
              <a:solidFill>
                <a:srgbClr val="000000"/>
              </a:solidFill>
              <a:latin typeface="Arial"/>
            </a:endParaRPr>
          </a:p>
          <a:p>
            <a:pPr marL="457200" indent="-330120">
              <a:lnSpc>
                <a:spcPct val="115000"/>
              </a:lnSpc>
              <a:buClr>
                <a:srgbClr val="000000"/>
              </a:buClr>
              <a:buFont typeface="Arial"/>
              <a:buChar char="●"/>
            </a:pPr>
            <a:r>
              <a:rPr b="0" lang="en" sz="1600" spc="-1" strike="noStrike">
                <a:solidFill>
                  <a:srgbClr val="000000"/>
                </a:solidFill>
                <a:latin typeface="Arial"/>
                <a:ea typeface="Arial"/>
              </a:rPr>
              <a:t>Open another MobaXterm tab, but don’t sign in</a:t>
            </a:r>
            <a:endParaRPr b="0" lang="en-US" sz="16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Navigate to the folder on your Windows machine where you saved linux_ws_exercise.tar.gz</a:t>
            </a:r>
            <a:endParaRPr b="0" lang="en-US" sz="1400" spc="-1" strike="noStrike">
              <a:solidFill>
                <a:srgbClr val="000000"/>
              </a:solidFill>
              <a:latin typeface="Arial"/>
            </a:endParaRPr>
          </a:p>
          <a:p>
            <a:pPr lvl="2" marL="1371600" indent="-317520">
              <a:lnSpc>
                <a:spcPct val="115000"/>
              </a:lnSpc>
              <a:buClr>
                <a:srgbClr val="000000"/>
              </a:buClr>
              <a:buFont typeface="Arial"/>
              <a:buChar char="■"/>
            </a:pPr>
            <a:r>
              <a:rPr b="0" lang="en" sz="1400" spc="-1" strike="noStrike">
                <a:solidFill>
                  <a:srgbClr val="000000"/>
                </a:solidFill>
                <a:latin typeface="Arial"/>
                <a:ea typeface="Arial"/>
              </a:rPr>
              <a:t>On the Walker Desktops, this is likely C:/Users/</a:t>
            </a:r>
            <a:r>
              <a:rPr b="0" lang="en" sz="1400" spc="-1" strike="noStrike" u="sng">
                <a:solidFill>
                  <a:srgbClr val="000000"/>
                </a:solidFill>
                <a:uFillTx/>
                <a:latin typeface="Arial"/>
                <a:ea typeface="Arial"/>
              </a:rPr>
              <a:t>abc1234</a:t>
            </a:r>
            <a:r>
              <a:rPr b="0" lang="en" sz="1400" spc="-1" strike="noStrike">
                <a:solidFill>
                  <a:srgbClr val="000000"/>
                </a:solidFill>
                <a:latin typeface="Arial"/>
                <a:ea typeface="Arial"/>
              </a:rPr>
              <a:t>/OneDrive\ -\ The\ Pennsylvania\ State\ University/Downloads</a:t>
            </a:r>
            <a:endParaRPr b="0" lang="en-US" sz="1400" spc="-1" strike="noStrike">
              <a:solidFill>
                <a:srgbClr val="000000"/>
              </a:solidFill>
              <a:latin typeface="Arial"/>
            </a:endParaRPr>
          </a:p>
          <a:p>
            <a:pPr lvl="2" marL="1371600" indent="-317520">
              <a:lnSpc>
                <a:spcPct val="115000"/>
              </a:lnSpc>
              <a:buClr>
                <a:srgbClr val="000000"/>
              </a:buClr>
              <a:buFont typeface="Arial"/>
              <a:buChar char="■"/>
            </a:pPr>
            <a:r>
              <a:rPr b="0" lang="en" sz="1400" spc="-1" strike="noStrike">
                <a:solidFill>
                  <a:srgbClr val="000000"/>
                </a:solidFill>
                <a:latin typeface="Arial"/>
                <a:ea typeface="Arial"/>
              </a:rPr>
              <a:t>Note how \ is used as an escape character!</a:t>
            </a:r>
            <a:endParaRPr b="0" lang="en-US" sz="1400" spc="-1" strike="noStrike">
              <a:solidFill>
                <a:srgbClr val="000000"/>
              </a:solidFill>
              <a:latin typeface="Arial"/>
            </a:endParaRPr>
          </a:p>
          <a:p>
            <a:pPr marL="457200" indent="-330120">
              <a:lnSpc>
                <a:spcPct val="115000"/>
              </a:lnSpc>
              <a:buClr>
                <a:srgbClr val="000000"/>
              </a:buClr>
              <a:buFont typeface="Courier New"/>
              <a:buChar char="●"/>
            </a:pPr>
            <a:r>
              <a:rPr b="1" lang="en" sz="1600" spc="-1" strike="noStrike">
                <a:solidFill>
                  <a:srgbClr val="38761d"/>
                </a:solidFill>
                <a:latin typeface="Courier New"/>
                <a:ea typeface="Courier New"/>
              </a:rPr>
              <a:t>scp linux_ws_exercise.tar.gz </a:t>
            </a:r>
            <a:r>
              <a:rPr b="1" lang="en" sz="1600" spc="-1" strike="noStrike" u="sng">
                <a:solidFill>
                  <a:srgbClr val="38761d"/>
                </a:solidFill>
                <a:uFillTx/>
                <a:latin typeface="Courier New"/>
                <a:ea typeface="Courier New"/>
              </a:rPr>
              <a:t>abc1234</a:t>
            </a:r>
            <a:r>
              <a:rPr b="1" lang="en" sz="1600" spc="-1" strike="noStrike">
                <a:solidFill>
                  <a:srgbClr val="38761d"/>
                </a:solidFill>
                <a:latin typeface="Courier New"/>
                <a:ea typeface="Courier New"/>
              </a:rPr>
              <a:t>@ulteosrv2.met.psu.edu:/home/meteo/</a:t>
            </a:r>
            <a:r>
              <a:rPr b="1" lang="en" sz="1600" spc="-1" strike="noStrike" u="sng">
                <a:solidFill>
                  <a:srgbClr val="38761d"/>
                </a:solidFill>
                <a:uFillTx/>
                <a:latin typeface="Courier New"/>
                <a:ea typeface="Courier New"/>
              </a:rPr>
              <a:t>abc1234</a:t>
            </a:r>
            <a:r>
              <a:rPr b="1" lang="en" sz="1600" spc="-1" strike="noStrike">
                <a:solidFill>
                  <a:srgbClr val="38761d"/>
                </a:solidFill>
                <a:latin typeface="Courier New"/>
                <a:ea typeface="Courier New"/>
              </a:rPr>
              <a:t>/linux_ws/</a:t>
            </a:r>
            <a:endParaRPr b="0" lang="en-US" sz="1600" spc="-1" strike="noStrike">
              <a:solidFill>
                <a:srgbClr val="000000"/>
              </a:solidFill>
              <a:latin typeface="Arial"/>
            </a:endParaRPr>
          </a:p>
          <a:p>
            <a:pPr marL="457200" indent="-330120">
              <a:lnSpc>
                <a:spcPct val="115000"/>
              </a:lnSpc>
              <a:buClr>
                <a:srgbClr val="000000"/>
              </a:buClr>
              <a:buFont typeface="Courier New"/>
              <a:buChar char="●"/>
            </a:pPr>
            <a:r>
              <a:rPr b="0" lang="en" sz="1600" spc="-1" strike="noStrike">
                <a:solidFill>
                  <a:srgbClr val="000000"/>
                </a:solidFill>
                <a:latin typeface="Arial"/>
                <a:ea typeface="Arial"/>
              </a:rPr>
              <a:t>(Switch to Linux)</a:t>
            </a:r>
            <a:r>
              <a:rPr b="1" lang="en" sz="1600" spc="-1" strike="noStrike">
                <a:solidFill>
                  <a:srgbClr val="000000"/>
                </a:solidFill>
                <a:latin typeface="Courier New"/>
                <a:ea typeface="Courier New"/>
              </a:rPr>
              <a:t> </a:t>
            </a:r>
            <a:r>
              <a:rPr b="1" lang="en" sz="1600" spc="-1" strike="noStrike">
                <a:solidFill>
                  <a:srgbClr val="38761d"/>
                </a:solidFill>
                <a:latin typeface="Courier New"/>
                <a:ea typeface="Courier New"/>
              </a:rPr>
              <a:t>tar xvzf linux_ws_exercise.tar.gz</a:t>
            </a:r>
            <a:endParaRPr b="0" lang="en-US" sz="16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38761d"/>
                </a:solidFill>
                <a:latin typeface="Courier New"/>
                <a:ea typeface="Courier New"/>
              </a:rPr>
              <a:t>tar</a:t>
            </a:r>
            <a:r>
              <a:rPr b="0" lang="en" sz="1400" spc="-1" strike="noStrike">
                <a:solidFill>
                  <a:srgbClr val="000000"/>
                </a:solidFill>
                <a:latin typeface="Arial"/>
                <a:ea typeface="Arial"/>
              </a:rPr>
              <a:t> options used here: x = extract, v = verbose, z = unzip .gz file, and f = file name</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Workshop Overview</a:t>
            </a:r>
            <a:endParaRPr b="0" lang="en-US" sz="2800" spc="-1" strike="noStrike">
              <a:solidFill>
                <a:srgbClr val="000000"/>
              </a:solidFill>
              <a:latin typeface="Arial"/>
            </a:endParaRPr>
          </a:p>
        </p:txBody>
      </p:sp>
      <p:sp>
        <p:nvSpPr>
          <p:cNvPr id="172" name="PlaceHolder 2"/>
          <p:cNvSpPr>
            <a:spLocks noGrp="1"/>
          </p:cNvSpPr>
          <p:nvPr>
            <p:ph/>
          </p:nvPr>
        </p:nvSpPr>
        <p:spPr>
          <a:xfrm>
            <a:off x="311760" y="1152360"/>
            <a:ext cx="8520120" cy="1751040"/>
          </a:xfrm>
          <a:prstGeom prst="rect">
            <a:avLst/>
          </a:prstGeom>
          <a:noFill/>
          <a:ln w="0">
            <a:noFill/>
          </a:ln>
        </p:spPr>
        <p:txBody>
          <a:bodyPr tIns="91440" bIns="91440" anchor="t">
            <a:normAutofit fontScale="99000"/>
          </a:bodyPr>
          <a:p>
            <a:pPr marL="457200" indent="-343080">
              <a:lnSpc>
                <a:spcPct val="115000"/>
              </a:lnSpc>
              <a:buClr>
                <a:srgbClr val="000000"/>
              </a:buClr>
              <a:buFont typeface="Arial"/>
              <a:buChar char="●"/>
            </a:pPr>
            <a:r>
              <a:rPr b="1" lang="en" sz="1800" spc="-1" strike="noStrike">
                <a:solidFill>
                  <a:srgbClr val="000000"/>
                </a:solidFill>
                <a:latin typeface="Arial"/>
                <a:ea typeface="Arial"/>
              </a:rPr>
              <a:t>Goal:</a:t>
            </a:r>
            <a:r>
              <a:rPr b="0" lang="en" sz="1800" spc="-1" strike="noStrike">
                <a:solidFill>
                  <a:srgbClr val="000000"/>
                </a:solidFill>
                <a:latin typeface="Arial"/>
                <a:ea typeface="Arial"/>
              </a:rPr>
              <a:t> Teach the basics of working on the PSU METEO Linux network using the terminal</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000000"/>
                </a:solidFill>
                <a:latin typeface="Arial"/>
                <a:ea typeface="Arial"/>
              </a:rPr>
              <a:t>Prerequisite Knowledge:</a:t>
            </a:r>
            <a:r>
              <a:rPr b="0" lang="en" sz="1800" spc="-1" strike="noStrike">
                <a:solidFill>
                  <a:srgbClr val="000000"/>
                </a:solidFill>
                <a:latin typeface="Arial"/>
                <a:ea typeface="Arial"/>
              </a:rPr>
              <a:t> You’ve used a computer before and have some experience with Windows or Mac OS</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000000"/>
                </a:solidFill>
                <a:latin typeface="Arial"/>
                <a:ea typeface="Arial"/>
              </a:rPr>
              <a:t>Structure:</a:t>
            </a:r>
            <a:r>
              <a:rPr b="0" lang="en" sz="1800" spc="-1" strike="noStrike">
                <a:solidFill>
                  <a:srgbClr val="000000"/>
                </a:solidFill>
                <a:latin typeface="Arial"/>
                <a:ea typeface="Arial"/>
              </a:rPr>
              <a:t> Two sessions with a break in between</a:t>
            </a:r>
            <a:endParaRPr b="0" lang="en-US" sz="1800" spc="-1" strike="noStrike">
              <a:solidFill>
                <a:srgbClr val="000000"/>
              </a:solidFill>
              <a:latin typeface="Arial"/>
            </a:endParaRPr>
          </a:p>
        </p:txBody>
      </p:sp>
      <p:graphicFrame>
        <p:nvGraphicFramePr>
          <p:cNvPr id="173" name="Google Shape;72;p15"/>
          <p:cNvGraphicFramePr/>
          <p:nvPr/>
        </p:nvGraphicFramePr>
        <p:xfrm>
          <a:off x="1136880" y="3056400"/>
          <a:ext cx="7694640" cy="1188000"/>
        </p:xfrm>
        <a:graphic>
          <a:graphicData uri="http://schemas.openxmlformats.org/drawingml/2006/table">
            <a:tbl>
              <a:tblPr/>
              <a:tblGrid>
                <a:gridCol w="1562400"/>
                <a:gridCol w="1872360"/>
                <a:gridCol w="4260240"/>
              </a:tblGrid>
              <a:tr h="396000">
                <a:tc>
                  <a:txBody>
                    <a:bodyPr lIns="91080" rIns="91080" tIns="91080" bIns="91080" anchor="t">
                      <a:noAutofit/>
                    </a:bodyPr>
                    <a:p>
                      <a:pPr>
                        <a:lnSpc>
                          <a:spcPct val="100000"/>
                        </a:lnSpc>
                        <a:buNone/>
                        <a:tabLst>
                          <a:tab algn="l" pos="0"/>
                        </a:tabLst>
                      </a:pPr>
                      <a:r>
                        <a:rPr b="0" lang="en" sz="1400" spc="-1" strike="noStrike">
                          <a:solidFill>
                            <a:srgbClr val="000000"/>
                          </a:solidFill>
                          <a:latin typeface="Arial"/>
                          <a:ea typeface="Arial"/>
                        </a:rPr>
                        <a:t>3:00 -- 3:50 pm*</a:t>
                      </a:r>
                      <a:endParaRPr b="0" lang="en-US" sz="1400" spc="-1" strike="noStrike">
                        <a:latin typeface="Arial"/>
                      </a:endParaRPr>
                    </a:p>
                  </a:txBody>
                  <a:tcPr anchor="t"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lIns="91080" rIns="91080" tIns="91080" bIns="91080" anchor="t">
                      <a:noAutofit/>
                    </a:bodyPr>
                    <a:p>
                      <a:pPr>
                        <a:lnSpc>
                          <a:spcPct val="100000"/>
                        </a:lnSpc>
                        <a:buNone/>
                        <a:tabLst>
                          <a:tab algn="l" pos="0"/>
                        </a:tabLst>
                      </a:pPr>
                      <a:r>
                        <a:rPr b="0" lang="en" sz="1400" spc="-1" strike="noStrike">
                          <a:solidFill>
                            <a:srgbClr val="000000"/>
                          </a:solidFill>
                          <a:latin typeface="Arial"/>
                          <a:ea typeface="Arial"/>
                        </a:rPr>
                        <a:t>What is Linux?</a:t>
                      </a:r>
                      <a:endParaRPr b="0" lang="en-US" sz="1400" spc="-1" strike="noStrike">
                        <a:latin typeface="Arial"/>
                      </a:endParaRPr>
                    </a:p>
                  </a:txBody>
                  <a:tcPr anchor="t"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lIns="91080" rIns="91080" tIns="91080" bIns="91080" anchor="t">
                      <a:noAutofit/>
                    </a:bodyPr>
                    <a:p>
                      <a:pPr>
                        <a:lnSpc>
                          <a:spcPct val="100000"/>
                        </a:lnSpc>
                        <a:buNone/>
                        <a:tabLst>
                          <a:tab algn="l" pos="0"/>
                        </a:tabLst>
                      </a:pPr>
                      <a:r>
                        <a:rPr b="0" lang="en" sz="1400" spc="-1" strike="noStrike">
                          <a:solidFill>
                            <a:srgbClr val="000000"/>
                          </a:solidFill>
                          <a:latin typeface="Arial"/>
                          <a:ea typeface="Arial"/>
                        </a:rPr>
                        <a:t>Terminology, basic principles, and basic commands</a:t>
                      </a:r>
                      <a:endParaRPr b="0" lang="en-US" sz="1400" spc="-1" strike="noStrike">
                        <a:latin typeface="Arial"/>
                      </a:endParaRPr>
                    </a:p>
                  </a:txBody>
                  <a:tcPr anchor="t" marL="91080" marR="91080">
                    <a:lnL w="9360">
                      <a:solidFill>
                        <a:srgbClr val="ffffff"/>
                      </a:solidFill>
                    </a:lnL>
                    <a:lnR w="9360">
                      <a:solidFill>
                        <a:srgbClr val="ffffff"/>
                      </a:solidFill>
                    </a:lnR>
                    <a:lnT w="9360">
                      <a:solidFill>
                        <a:srgbClr val="ffffff"/>
                      </a:solidFill>
                    </a:lnT>
                    <a:lnB w="9360">
                      <a:solidFill>
                        <a:srgbClr val="ffffff"/>
                      </a:solidFill>
                    </a:lnB>
                    <a:noFill/>
                  </a:tcPr>
                </a:tc>
              </a:tr>
              <a:tr h="396000">
                <a:tc>
                  <a:txBody>
                    <a:bodyPr lIns="91080" rIns="91080" tIns="91080" bIns="91080" anchor="t">
                      <a:noAutofit/>
                    </a:bodyPr>
                    <a:p>
                      <a:pPr>
                        <a:lnSpc>
                          <a:spcPct val="100000"/>
                        </a:lnSpc>
                        <a:buNone/>
                        <a:tabLst>
                          <a:tab algn="l" pos="0"/>
                        </a:tabLst>
                      </a:pPr>
                      <a:r>
                        <a:rPr b="0" lang="en" sz="1400" spc="-1" strike="noStrike">
                          <a:solidFill>
                            <a:srgbClr val="000000"/>
                          </a:solidFill>
                          <a:latin typeface="Arial"/>
                          <a:ea typeface="Arial"/>
                        </a:rPr>
                        <a:t>3:50 -- 4:00 pm</a:t>
                      </a:r>
                      <a:endParaRPr b="0" lang="en-US" sz="1400" spc="-1" strike="noStrike">
                        <a:latin typeface="Arial"/>
                      </a:endParaRPr>
                    </a:p>
                  </a:txBody>
                  <a:tcPr anchor="t"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lIns="91080" rIns="91080" tIns="91080" bIns="91080" anchor="t">
                      <a:noAutofit/>
                    </a:bodyPr>
                    <a:p>
                      <a:pPr>
                        <a:lnSpc>
                          <a:spcPct val="100000"/>
                        </a:lnSpc>
                        <a:buNone/>
                        <a:tabLst>
                          <a:tab algn="l" pos="0"/>
                        </a:tabLst>
                      </a:pPr>
                      <a:r>
                        <a:rPr b="0" lang="en" sz="1400" spc="-1" strike="noStrike">
                          <a:solidFill>
                            <a:srgbClr val="000000"/>
                          </a:solidFill>
                          <a:latin typeface="Arial"/>
                          <a:ea typeface="Arial"/>
                        </a:rPr>
                        <a:t>Break</a:t>
                      </a:r>
                      <a:endParaRPr b="0" lang="en-US" sz="1400" spc="-1" strike="noStrike">
                        <a:latin typeface="Arial"/>
                      </a:endParaRPr>
                    </a:p>
                  </a:txBody>
                  <a:tcPr anchor="t" marL="91080" marR="91080">
                    <a:lnL w="9360">
                      <a:solidFill>
                        <a:srgbClr val="ffffff"/>
                      </a:solidFill>
                    </a:lnL>
                    <a:lnR w="9360">
                      <a:solidFill>
                        <a:srgbClr val="ffffff"/>
                      </a:solidFill>
                    </a:lnR>
                    <a:lnT w="9360">
                      <a:solidFill>
                        <a:srgbClr val="ffffff"/>
                      </a:solidFill>
                    </a:lnT>
                    <a:lnB w="9360">
                      <a:solidFill>
                        <a:srgbClr val="ffffff"/>
                      </a:solidFill>
                    </a:lnB>
                    <a:noFill/>
                  </a:tcPr>
                </a:tc>
                <a:tc>
                  <a:tcPr anchor="t" marL="91080" marR="91080">
                    <a:lnL w="9360">
                      <a:solidFill>
                        <a:srgbClr val="ffffff"/>
                      </a:solidFill>
                    </a:lnL>
                    <a:lnR w="9360">
                      <a:solidFill>
                        <a:srgbClr val="ffffff"/>
                      </a:solidFill>
                    </a:lnR>
                    <a:lnT w="9360">
                      <a:solidFill>
                        <a:srgbClr val="ffffff"/>
                      </a:solidFill>
                    </a:lnT>
                    <a:lnB w="9360">
                      <a:solidFill>
                        <a:srgbClr val="ffffff"/>
                      </a:solidFill>
                    </a:lnB>
                    <a:noFill/>
                  </a:tcPr>
                </a:tc>
              </a:tr>
              <a:tr h="396360">
                <a:tc>
                  <a:txBody>
                    <a:bodyPr lIns="91080" rIns="91080" tIns="91080" bIns="91080" anchor="t">
                      <a:noAutofit/>
                    </a:bodyPr>
                    <a:p>
                      <a:pPr>
                        <a:lnSpc>
                          <a:spcPct val="100000"/>
                        </a:lnSpc>
                        <a:buNone/>
                        <a:tabLst>
                          <a:tab algn="l" pos="0"/>
                        </a:tabLst>
                      </a:pPr>
                      <a:r>
                        <a:rPr b="0" lang="en" sz="1400" spc="-1" strike="noStrike">
                          <a:solidFill>
                            <a:srgbClr val="000000"/>
                          </a:solidFill>
                          <a:latin typeface="Arial"/>
                          <a:ea typeface="Arial"/>
                        </a:rPr>
                        <a:t>4:00 -- 5:00 pm</a:t>
                      </a:r>
                      <a:endParaRPr b="0" lang="en-US" sz="1400" spc="-1" strike="noStrike">
                        <a:latin typeface="Arial"/>
                      </a:endParaRPr>
                    </a:p>
                  </a:txBody>
                  <a:tcPr anchor="t"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lIns="91080" rIns="91080" tIns="91080" bIns="91080" anchor="t">
                      <a:noAutofit/>
                    </a:bodyPr>
                    <a:p>
                      <a:pPr>
                        <a:lnSpc>
                          <a:spcPct val="100000"/>
                        </a:lnSpc>
                        <a:buNone/>
                        <a:tabLst>
                          <a:tab algn="l" pos="0"/>
                        </a:tabLst>
                      </a:pPr>
                      <a:r>
                        <a:rPr b="0" lang="en" sz="1400" spc="-1" strike="noStrike">
                          <a:solidFill>
                            <a:srgbClr val="000000"/>
                          </a:solidFill>
                          <a:latin typeface="Arial"/>
                          <a:ea typeface="Arial"/>
                        </a:rPr>
                        <a:t>Hands-on Exercises</a:t>
                      </a:r>
                      <a:endParaRPr b="0" lang="en-US" sz="1400" spc="-1" strike="noStrike">
                        <a:latin typeface="Arial"/>
                      </a:endParaRPr>
                    </a:p>
                  </a:txBody>
                  <a:tcPr anchor="t"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lIns="91080" rIns="91080" tIns="91080" bIns="91080" anchor="t">
                      <a:noAutofit/>
                    </a:bodyPr>
                    <a:p>
                      <a:pPr>
                        <a:lnSpc>
                          <a:spcPct val="100000"/>
                        </a:lnSpc>
                        <a:buNone/>
                        <a:tabLst>
                          <a:tab algn="l" pos="0"/>
                        </a:tabLst>
                      </a:pPr>
                      <a:r>
                        <a:rPr b="0" lang="en" sz="1400" spc="-1" strike="noStrike">
                          <a:solidFill>
                            <a:srgbClr val="000000"/>
                          </a:solidFill>
                          <a:latin typeface="Arial"/>
                          <a:ea typeface="Arial"/>
                        </a:rPr>
                        <a:t>More advanced commands, running compiled code</a:t>
                      </a:r>
                      <a:endParaRPr b="0" lang="en-US" sz="1400" spc="-1" strike="noStrike">
                        <a:latin typeface="Arial"/>
                      </a:endParaRPr>
                    </a:p>
                  </a:txBody>
                  <a:tcPr anchor="t" marL="91080" marR="91080">
                    <a:lnL w="9360">
                      <a:solidFill>
                        <a:srgbClr val="ffffff"/>
                      </a:solidFill>
                    </a:lnL>
                    <a:lnR w="9360">
                      <a:solidFill>
                        <a:srgbClr val="ffffff"/>
                      </a:solidFill>
                    </a:lnR>
                    <a:lnT w="9360">
                      <a:solidFill>
                        <a:srgbClr val="ffffff"/>
                      </a:solidFill>
                    </a:lnT>
                    <a:lnB w="9360">
                      <a:solidFill>
                        <a:srgbClr val="ffffff"/>
                      </a:solidFill>
                    </a:lnB>
                    <a:noFill/>
                  </a:tcPr>
                </a:tc>
              </a:tr>
            </a:tbl>
          </a:graphicData>
        </a:graphic>
      </p:graphicFrame>
      <p:sp>
        <p:nvSpPr>
          <p:cNvPr id="174" name="Google Shape;73;p15"/>
          <p:cNvSpPr/>
          <p:nvPr/>
        </p:nvSpPr>
        <p:spPr>
          <a:xfrm>
            <a:off x="1442520" y="4307400"/>
            <a:ext cx="6258960" cy="39564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1" lang="en" sz="1400" spc="-1" strike="noStrike">
                <a:solidFill>
                  <a:srgbClr val="000000"/>
                </a:solidFill>
                <a:latin typeface="Arial"/>
                <a:ea typeface="Arial"/>
              </a:rPr>
              <a:t>*Times are extremely approximate and may change with the weather</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p>
            <a:pPr>
              <a:lnSpc>
                <a:spcPct val="100000"/>
              </a:lnSpc>
              <a:buNone/>
              <a:tabLst>
                <a:tab algn="l" pos="0"/>
              </a:tabLst>
            </a:pPr>
            <a:r>
              <a:rPr b="0" lang="en" sz="2800" spc="-1" strike="noStrike">
                <a:solidFill>
                  <a:srgbClr val="000000"/>
                </a:solidFill>
                <a:latin typeface="Arial"/>
                <a:ea typeface="Arial"/>
              </a:rPr>
              <a:t>Load Modules and Create Soft Link for NetCDF Libraries</a:t>
            </a:r>
            <a:endParaRPr b="0" lang="en-US" sz="2800" spc="-1" strike="noStrike">
              <a:solidFill>
                <a:srgbClr val="000000"/>
              </a:solidFill>
              <a:latin typeface="Arial"/>
            </a:endParaRPr>
          </a:p>
        </p:txBody>
      </p:sp>
      <p:sp>
        <p:nvSpPr>
          <p:cNvPr id="343"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000000"/>
              </a:buClr>
              <a:buFont typeface="Courier New"/>
              <a:buChar char="●"/>
            </a:pPr>
            <a:r>
              <a:rPr b="1" lang="en" sz="1800" spc="-1" strike="noStrike">
                <a:solidFill>
                  <a:srgbClr val="38761d"/>
                </a:solidFill>
                <a:latin typeface="Courier New"/>
                <a:ea typeface="Courier New"/>
              </a:rPr>
              <a:t>cd ~/linux_ws</a:t>
            </a:r>
            <a:endParaRPr b="0" lang="en-US" sz="1800" spc="-1" strike="noStrike">
              <a:solidFill>
                <a:srgbClr val="000000"/>
              </a:solidFill>
              <a:latin typeface="Arial"/>
            </a:endParaRPr>
          </a:p>
          <a:p>
            <a:pPr marL="457200" indent="-343080">
              <a:lnSpc>
                <a:spcPct val="115000"/>
              </a:lnSpc>
              <a:buClr>
                <a:srgbClr val="000000"/>
              </a:buClr>
              <a:buFont typeface="Courier New"/>
              <a:buChar char="●"/>
            </a:pPr>
            <a:r>
              <a:rPr b="1" lang="en" sz="1800" spc="-1" strike="noStrike">
                <a:solidFill>
                  <a:srgbClr val="38761d"/>
                </a:solidFill>
                <a:latin typeface="Courier New"/>
                <a:ea typeface="Courier New"/>
              </a:rPr>
              <a:t>module list</a:t>
            </a:r>
            <a:r>
              <a:rPr b="1" lang="en" sz="1800" spc="-1" strike="noStrike">
                <a:solidFill>
                  <a:srgbClr val="000000"/>
                </a:solidFill>
                <a:latin typeface="Courier New"/>
                <a:ea typeface="Courier New"/>
              </a:rPr>
              <a:t> </a:t>
            </a:r>
            <a:r>
              <a:rPr b="0" lang="en" sz="1800" spc="-1" strike="noStrike">
                <a:solidFill>
                  <a:srgbClr val="000000"/>
                </a:solidFill>
                <a:latin typeface="Arial"/>
                <a:ea typeface="Arial"/>
              </a:rPr>
              <a:t>(shows loaded modules)</a:t>
            </a:r>
            <a:endParaRPr b="0" lang="en-US" sz="1800" spc="-1" strike="noStrike">
              <a:solidFill>
                <a:srgbClr val="000000"/>
              </a:solidFill>
              <a:latin typeface="Arial"/>
            </a:endParaRPr>
          </a:p>
          <a:p>
            <a:pPr marL="457200" indent="-343080">
              <a:lnSpc>
                <a:spcPct val="115000"/>
              </a:lnSpc>
              <a:buClr>
                <a:srgbClr val="000000"/>
              </a:buClr>
              <a:buFont typeface="Courier New"/>
              <a:buChar char="●"/>
            </a:pPr>
            <a:r>
              <a:rPr b="1" lang="en" sz="1800" spc="-1" strike="noStrike">
                <a:solidFill>
                  <a:srgbClr val="38761d"/>
                </a:solidFill>
                <a:latin typeface="Courier New"/>
                <a:ea typeface="Courier New"/>
              </a:rPr>
              <a:t>module avail</a:t>
            </a:r>
            <a:r>
              <a:rPr b="1" lang="en" sz="1800" spc="-1" strike="noStrike">
                <a:solidFill>
                  <a:srgbClr val="000000"/>
                </a:solidFill>
                <a:latin typeface="Courier New"/>
                <a:ea typeface="Courier New"/>
              </a:rPr>
              <a:t> </a:t>
            </a:r>
            <a:r>
              <a:rPr b="0" lang="en" sz="1800" spc="-1" strike="noStrike">
                <a:solidFill>
                  <a:srgbClr val="000000"/>
                </a:solidFill>
                <a:latin typeface="Arial"/>
                <a:ea typeface="Arial"/>
              </a:rPr>
              <a:t>(shows available modules)</a:t>
            </a:r>
            <a:endParaRPr b="0" lang="en-US" sz="1800" spc="-1" strike="noStrike">
              <a:solidFill>
                <a:srgbClr val="000000"/>
              </a:solidFill>
              <a:latin typeface="Arial"/>
            </a:endParaRPr>
          </a:p>
          <a:p>
            <a:pPr marL="457200" indent="-343080">
              <a:lnSpc>
                <a:spcPct val="115000"/>
              </a:lnSpc>
              <a:buClr>
                <a:srgbClr val="000000"/>
              </a:buClr>
              <a:buFont typeface="Courier New"/>
              <a:buChar char="●"/>
            </a:pPr>
            <a:r>
              <a:rPr b="1" lang="en" sz="1800" spc="-1" strike="noStrike">
                <a:solidFill>
                  <a:srgbClr val="38761d"/>
                </a:solidFill>
                <a:latin typeface="Courier New"/>
                <a:ea typeface="Courier New"/>
              </a:rPr>
              <a:t>module load pgi</a:t>
            </a:r>
            <a:endParaRPr b="0" lang="en-US" sz="1800" spc="-1" strike="noStrike">
              <a:solidFill>
                <a:srgbClr val="000000"/>
              </a:solidFill>
              <a:latin typeface="Arial"/>
            </a:endParaRPr>
          </a:p>
          <a:p>
            <a:pPr marL="457200" indent="-343080">
              <a:lnSpc>
                <a:spcPct val="115000"/>
              </a:lnSpc>
              <a:buClr>
                <a:srgbClr val="000000"/>
              </a:buClr>
              <a:buFont typeface="Courier New"/>
              <a:buChar char="●"/>
            </a:pPr>
            <a:r>
              <a:rPr b="1" lang="en" sz="1800" spc="-1" strike="noStrike">
                <a:solidFill>
                  <a:srgbClr val="38761d"/>
                </a:solidFill>
                <a:latin typeface="Courier New"/>
                <a:ea typeface="Courier New"/>
              </a:rPr>
              <a:t>module load netcdf-fortran</a:t>
            </a:r>
            <a:endParaRPr b="0" lang="en-US" sz="1800" spc="-1" strike="noStrike">
              <a:solidFill>
                <a:srgbClr val="000000"/>
              </a:solidFill>
              <a:latin typeface="Arial"/>
            </a:endParaRPr>
          </a:p>
          <a:p>
            <a:pPr marL="457200" indent="-343080">
              <a:lnSpc>
                <a:spcPct val="115000"/>
              </a:lnSpc>
              <a:buClr>
                <a:srgbClr val="000000"/>
              </a:buClr>
              <a:buFont typeface="Courier New"/>
              <a:buChar char="●"/>
            </a:pPr>
            <a:r>
              <a:rPr b="1" lang="en" sz="1800" spc="-1" strike="noStrike">
                <a:solidFill>
                  <a:srgbClr val="38761d"/>
                </a:solidFill>
                <a:latin typeface="Courier New"/>
                <a:ea typeface="Courier New"/>
              </a:rPr>
              <a:t>module load ncview</a:t>
            </a:r>
            <a:endParaRPr b="0" lang="en-US" sz="1800" spc="-1" strike="noStrike">
              <a:solidFill>
                <a:srgbClr val="000000"/>
              </a:solidFill>
              <a:latin typeface="Arial"/>
            </a:endParaRPr>
          </a:p>
          <a:p>
            <a:pPr marL="457200" indent="-343080">
              <a:lnSpc>
                <a:spcPct val="115000"/>
              </a:lnSpc>
              <a:buClr>
                <a:srgbClr val="000000"/>
              </a:buClr>
              <a:buFont typeface="Courier New"/>
              <a:buChar char="●"/>
            </a:pPr>
            <a:r>
              <a:rPr b="1" lang="en" sz="1800" spc="-1" strike="noStrike">
                <a:solidFill>
                  <a:srgbClr val="38761d"/>
                </a:solidFill>
                <a:latin typeface="Courier New"/>
                <a:ea typeface="Courier New"/>
              </a:rPr>
              <a:t>module list</a:t>
            </a:r>
            <a:r>
              <a:rPr b="1" lang="en" sz="1800" spc="-1" strike="noStrike">
                <a:solidFill>
                  <a:srgbClr val="000000"/>
                </a:solidFill>
                <a:latin typeface="Courier New"/>
                <a:ea typeface="Courier New"/>
              </a:rPr>
              <a:t> </a:t>
            </a:r>
            <a:r>
              <a:rPr b="0" lang="en" sz="1800" spc="-1" strike="noStrike">
                <a:solidFill>
                  <a:srgbClr val="000000"/>
                </a:solidFill>
                <a:latin typeface="Arial"/>
                <a:ea typeface="Arial"/>
              </a:rPr>
              <a:t>(should show newly loaded modules)</a:t>
            </a:r>
            <a:endParaRPr b="0" lang="en-US" sz="1800" spc="-1" strike="noStrike">
              <a:solidFill>
                <a:srgbClr val="000000"/>
              </a:solidFill>
              <a:latin typeface="Arial"/>
            </a:endParaRPr>
          </a:p>
          <a:p>
            <a:pPr marL="457200" indent="-343080">
              <a:lnSpc>
                <a:spcPct val="115000"/>
              </a:lnSpc>
              <a:buClr>
                <a:srgbClr val="000000"/>
              </a:buClr>
              <a:buFont typeface="Courier New"/>
              <a:buChar char="●"/>
            </a:pPr>
            <a:r>
              <a:rPr b="1" lang="en" sz="1800" spc="-1" strike="noStrike">
                <a:solidFill>
                  <a:srgbClr val="38761d"/>
                </a:solidFill>
                <a:latin typeface="Courier New"/>
                <a:ea typeface="Courier New"/>
              </a:rPr>
              <a:t>ln -s /usr/global-7/sw/pgi/20.7/netcdf-fortran-4.5.3 netcdf</a:t>
            </a:r>
            <a:r>
              <a:rPr b="0" lang="en" sz="1800" spc="-1" strike="noStrike">
                <a:solidFill>
                  <a:srgbClr val="000000"/>
                </a:solidFill>
                <a:latin typeface="Arial"/>
                <a:ea typeface="Arial"/>
              </a:rPr>
              <a:t> (create shortcut to netCDF libraries)</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Do this in the same directory containing computeCirc_v1.1 and 7jun09</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Inspect Wind Retrieval</a:t>
            </a:r>
            <a:endParaRPr b="0" lang="en-US" sz="2800" spc="-1" strike="noStrike">
              <a:solidFill>
                <a:srgbClr val="000000"/>
              </a:solidFill>
              <a:latin typeface="Arial"/>
            </a:endParaRPr>
          </a:p>
        </p:txBody>
      </p:sp>
      <p:sp>
        <p:nvSpPr>
          <p:cNvPr id="345"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000000"/>
              </a:buClr>
              <a:buFont typeface="Arial"/>
              <a:buChar char="●"/>
            </a:pPr>
            <a:r>
              <a:rPr b="0" lang="en" sz="1800" spc="-1" strike="noStrike">
                <a:solidFill>
                  <a:srgbClr val="000000"/>
                </a:solidFill>
                <a:latin typeface="Arial"/>
                <a:ea typeface="Arial"/>
              </a:rPr>
              <a:t>Navigate into linux_ws/7jun09</a:t>
            </a:r>
            <a:endParaRPr b="0" lang="en-US" sz="1800" spc="-1" strike="noStrike">
              <a:solidFill>
                <a:srgbClr val="000000"/>
              </a:solidFill>
              <a:latin typeface="Arial"/>
            </a:endParaRPr>
          </a:p>
          <a:p>
            <a:pPr marL="457200" indent="-343080">
              <a:lnSpc>
                <a:spcPct val="115000"/>
              </a:lnSpc>
              <a:buClr>
                <a:srgbClr val="000000"/>
              </a:buClr>
              <a:buFont typeface="Courier New"/>
              <a:buChar char="●"/>
            </a:pPr>
            <a:r>
              <a:rPr b="1" lang="en" sz="1800" spc="-1" strike="noStrike">
                <a:solidFill>
                  <a:srgbClr val="38761d"/>
                </a:solidFill>
                <a:latin typeface="Courier New"/>
                <a:ea typeface="Courier New"/>
              </a:rPr>
              <a:t>ncdump -h 012232.dow6dow7.dd.nc</a:t>
            </a:r>
            <a:r>
              <a:rPr b="0" lang="en" sz="1800" spc="-1" strike="noStrike">
                <a:solidFill>
                  <a:srgbClr val="000000"/>
                </a:solidFill>
                <a:latin typeface="Arial"/>
                <a:ea typeface="Arial"/>
              </a:rPr>
              <a:t> (displays metadata)</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1" lang="en" sz="1800" spc="-1" strike="noStrike">
                <a:solidFill>
                  <a:srgbClr val="127622"/>
                </a:solidFill>
                <a:latin typeface="Arial"/>
                <a:ea typeface="Arial"/>
              </a:rPr>
              <a:t>ncdump -h 012232.dow6dow7.dd.nc | less</a:t>
            </a:r>
            <a:r>
              <a:rPr b="1" lang="en" sz="1800" spc="-1" strike="noStrike">
                <a:solidFill>
                  <a:srgbClr val="000000"/>
                </a:solidFill>
                <a:latin typeface="Arial"/>
                <a:ea typeface="Arial"/>
              </a:rPr>
              <a:t> </a:t>
            </a:r>
            <a:r>
              <a:rPr b="0" lang="en" sz="1800" spc="-1" strike="noStrike">
                <a:solidFill>
                  <a:srgbClr val="000000"/>
                </a:solidFill>
                <a:latin typeface="Arial"/>
                <a:ea typeface="Arial"/>
              </a:rPr>
              <a:t>(scroll with arrow keys; “q” to quit)</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38761d"/>
                </a:solidFill>
                <a:latin typeface="Courier New"/>
                <a:ea typeface="Courier New"/>
              </a:rPr>
              <a:t>ncview 012232.dow6dow7.dd.nc</a:t>
            </a:r>
            <a:r>
              <a:rPr b="0" lang="en" sz="1800" spc="-1" strike="noStrike">
                <a:solidFill>
                  <a:srgbClr val="000000"/>
                </a:solidFill>
                <a:latin typeface="Arial"/>
                <a:ea typeface="Arial"/>
              </a:rPr>
              <a:t> (allows user to crudely visualize netcdf contents)</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You can simply close this window when you’re done looking at the wind retrieval</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Compile Fortran Program</a:t>
            </a:r>
            <a:endParaRPr b="0" lang="en-US" sz="2800" spc="-1" strike="noStrike">
              <a:solidFill>
                <a:srgbClr val="000000"/>
              </a:solidFill>
              <a:latin typeface="Arial"/>
            </a:endParaRPr>
          </a:p>
        </p:txBody>
      </p:sp>
      <p:sp>
        <p:nvSpPr>
          <p:cNvPr id="347"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000000"/>
              </a:buClr>
              <a:buFont typeface="Arial"/>
              <a:buChar char="●"/>
            </a:pPr>
            <a:r>
              <a:rPr b="0" lang="en" sz="1800" spc="-1" strike="noStrike">
                <a:solidFill>
                  <a:srgbClr val="000000"/>
                </a:solidFill>
                <a:latin typeface="Arial"/>
                <a:ea typeface="Arial"/>
              </a:rPr>
              <a:t>computeCirc_v1.1 contents:</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000000"/>
                </a:solidFill>
                <a:latin typeface="Arial"/>
                <a:ea typeface="Arial"/>
              </a:rPr>
              <a:t>bin</a:t>
            </a:r>
            <a:r>
              <a:rPr b="0" lang="en" sz="1400" spc="-1" strike="noStrike">
                <a:solidFill>
                  <a:srgbClr val="000000"/>
                </a:solidFill>
                <a:latin typeface="Arial"/>
                <a:ea typeface="Arial"/>
              </a:rPr>
              <a:t> = Folder containing compiled binaries (we need to make these)</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000000"/>
                </a:solidFill>
                <a:latin typeface="Arial"/>
                <a:ea typeface="Arial"/>
              </a:rPr>
              <a:t>HISTORY</a:t>
            </a:r>
            <a:r>
              <a:rPr b="0" lang="en" sz="1400" spc="-1" strike="noStrike">
                <a:solidFill>
                  <a:srgbClr val="000000"/>
                </a:solidFill>
                <a:latin typeface="Arial"/>
                <a:ea typeface="Arial"/>
              </a:rPr>
              <a:t> = Text file that documents changes over previous versions</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000000"/>
                </a:solidFill>
                <a:latin typeface="Arial"/>
                <a:ea typeface="Arial"/>
              </a:rPr>
              <a:t>include</a:t>
            </a:r>
            <a:r>
              <a:rPr b="0" lang="en" sz="1400" spc="-1" strike="noStrike">
                <a:solidFill>
                  <a:srgbClr val="000000"/>
                </a:solidFill>
                <a:latin typeface="Arial"/>
                <a:ea typeface="Arial"/>
              </a:rPr>
              <a:t> = Folder containing other files needed for the program (e.g., constants)</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000000"/>
                </a:solidFill>
                <a:latin typeface="Arial"/>
                <a:ea typeface="Arial"/>
              </a:rPr>
              <a:t>input</a:t>
            </a:r>
            <a:r>
              <a:rPr b="0" lang="en" sz="1400" spc="-1" strike="noStrike">
                <a:solidFill>
                  <a:srgbClr val="000000"/>
                </a:solidFill>
                <a:latin typeface="Arial"/>
                <a:ea typeface="Arial"/>
              </a:rPr>
              <a:t> = Folder containing input file(s) for the program</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000000"/>
                </a:solidFill>
                <a:latin typeface="Arial"/>
                <a:ea typeface="Arial"/>
              </a:rPr>
              <a:t>make_computeC</a:t>
            </a:r>
            <a:r>
              <a:rPr b="0" lang="en" sz="1400" spc="-1" strike="noStrike">
                <a:solidFill>
                  <a:srgbClr val="000000"/>
                </a:solidFill>
                <a:latin typeface="Arial"/>
                <a:ea typeface="Arial"/>
              </a:rPr>
              <a:t> = Script that actually compiles the program</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000000"/>
                </a:solidFill>
                <a:latin typeface="Arial"/>
                <a:ea typeface="Arial"/>
              </a:rPr>
              <a:t>README</a:t>
            </a:r>
            <a:r>
              <a:rPr b="0" lang="en" sz="1400" spc="-1" strike="noStrike">
                <a:solidFill>
                  <a:srgbClr val="000000"/>
                </a:solidFill>
                <a:latin typeface="Arial"/>
                <a:ea typeface="Arial"/>
              </a:rPr>
              <a:t> = Text file containing an overview of the program</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000000"/>
                </a:solidFill>
                <a:latin typeface="Arial"/>
                <a:ea typeface="Arial"/>
              </a:rPr>
              <a:t>README.compile</a:t>
            </a:r>
            <a:r>
              <a:rPr b="0" lang="en" sz="1400" spc="-1" strike="noStrike">
                <a:solidFill>
                  <a:srgbClr val="000000"/>
                </a:solidFill>
                <a:latin typeface="Arial"/>
                <a:ea typeface="Arial"/>
              </a:rPr>
              <a:t> = Text file containing information about compilation</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1" lang="en" sz="1400" spc="-1" strike="noStrike">
                <a:solidFill>
                  <a:srgbClr val="000000"/>
                </a:solidFill>
                <a:latin typeface="Arial"/>
                <a:ea typeface="Arial"/>
              </a:rPr>
              <a:t>src</a:t>
            </a:r>
            <a:r>
              <a:rPr b="0" lang="en" sz="1400" spc="-1" strike="noStrike">
                <a:solidFill>
                  <a:srgbClr val="000000"/>
                </a:solidFill>
                <a:latin typeface="Arial"/>
                <a:ea typeface="Arial"/>
              </a:rPr>
              <a:t> = Folder containing the fortran code for the program</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Compilation:</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Navigate into linux_ws/computeCirc_v1.1</a:t>
            </a:r>
            <a:endParaRPr b="0" lang="en-US" sz="1400" spc="-1" strike="noStrike">
              <a:solidFill>
                <a:srgbClr val="000000"/>
              </a:solidFill>
              <a:latin typeface="Arial"/>
            </a:endParaRPr>
          </a:p>
          <a:p>
            <a:pPr lvl="1" marL="914400" indent="-317520">
              <a:lnSpc>
                <a:spcPct val="115000"/>
              </a:lnSpc>
              <a:buClr>
                <a:srgbClr val="000000"/>
              </a:buClr>
              <a:buFont typeface="Courier New"/>
              <a:buChar char="○"/>
            </a:pPr>
            <a:r>
              <a:rPr b="1" lang="en" sz="1400" spc="-1" strike="noStrike">
                <a:solidFill>
                  <a:srgbClr val="38761d"/>
                </a:solidFill>
                <a:latin typeface="Courier New"/>
                <a:ea typeface="Courier New"/>
              </a:rPr>
              <a:t>./make_computeC</a:t>
            </a:r>
            <a:r>
              <a:rPr b="0" lang="en" sz="1400" spc="-1" strike="noStrike">
                <a:solidFill>
                  <a:srgbClr val="38761d"/>
                </a:solidFill>
                <a:latin typeface="Arial"/>
                <a:ea typeface="Arial"/>
              </a:rPr>
              <a:t> </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311760" y="29268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Run the Program!</a:t>
            </a:r>
            <a:endParaRPr b="0" lang="en-US" sz="2800" spc="-1" strike="noStrike">
              <a:solidFill>
                <a:srgbClr val="000000"/>
              </a:solidFill>
              <a:latin typeface="Arial"/>
            </a:endParaRPr>
          </a:p>
        </p:txBody>
      </p:sp>
      <p:sp>
        <p:nvSpPr>
          <p:cNvPr id="349" name="PlaceHolder 2"/>
          <p:cNvSpPr>
            <a:spLocks noGrp="1"/>
          </p:cNvSpPr>
          <p:nvPr>
            <p:ph/>
          </p:nvPr>
        </p:nvSpPr>
        <p:spPr>
          <a:xfrm>
            <a:off x="311760" y="923760"/>
            <a:ext cx="8520120" cy="2066400"/>
          </a:xfrm>
          <a:prstGeom prst="rect">
            <a:avLst/>
          </a:prstGeom>
          <a:noFill/>
          <a:ln w="0">
            <a:noFill/>
          </a:ln>
        </p:spPr>
        <p:txBody>
          <a:bodyPr tIns="91440" bIns="91440" anchor="t">
            <a:normAutofit/>
          </a:bodyPr>
          <a:p>
            <a:pPr marL="457200" indent="-343080">
              <a:lnSpc>
                <a:spcPct val="115000"/>
              </a:lnSpc>
              <a:buClr>
                <a:srgbClr val="000000"/>
              </a:buClr>
              <a:buFont typeface="Arial"/>
              <a:buChar char="●"/>
            </a:pPr>
            <a:r>
              <a:rPr b="0" lang="en" sz="1800" spc="-1" strike="noStrike">
                <a:solidFill>
                  <a:srgbClr val="000000"/>
                </a:solidFill>
                <a:latin typeface="Arial"/>
                <a:ea typeface="Arial"/>
              </a:rPr>
              <a:t>Edit linux_ws/computeCirc_v1.1/input/computeC.input using nano</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Make sure the infile is correct!</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Within linux_ws/computeCirc_v1.1, run </a:t>
            </a:r>
            <a:r>
              <a:rPr b="1" lang="en" sz="1800" spc="-1" strike="noStrike">
                <a:solidFill>
                  <a:srgbClr val="38761d"/>
                </a:solidFill>
                <a:latin typeface="Courier New"/>
                <a:ea typeface="Courier New"/>
              </a:rPr>
              <a:t>bin/computeC &lt; input/computeC.input</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Navigate back to linux_ws/7jun09</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Examine new output using </a:t>
            </a:r>
            <a:r>
              <a:rPr b="1" lang="en" sz="1800" spc="-1" strike="noStrike">
                <a:solidFill>
                  <a:srgbClr val="38761d"/>
                </a:solidFill>
                <a:latin typeface="Courier New"/>
                <a:ea typeface="Courier New"/>
              </a:rPr>
              <a:t>ncdump -h</a:t>
            </a:r>
            <a:r>
              <a:rPr b="0" lang="en" sz="1800" spc="-1" strike="noStrike">
                <a:solidFill>
                  <a:srgbClr val="000000"/>
                </a:solidFill>
                <a:latin typeface="Arial"/>
                <a:ea typeface="Arial"/>
              </a:rPr>
              <a:t> and </a:t>
            </a:r>
            <a:r>
              <a:rPr b="1" lang="en" sz="1800" spc="-1" strike="noStrike">
                <a:solidFill>
                  <a:srgbClr val="38761d"/>
                </a:solidFill>
                <a:latin typeface="Courier New"/>
                <a:ea typeface="Courier New"/>
              </a:rPr>
              <a:t>ncview</a:t>
            </a:r>
            <a:endParaRPr b="0" lang="en-US" sz="1800" spc="-1" strike="noStrike">
              <a:solidFill>
                <a:srgbClr val="000000"/>
              </a:solidFill>
              <a:latin typeface="Arial"/>
            </a:endParaRPr>
          </a:p>
        </p:txBody>
      </p:sp>
      <p:pic>
        <p:nvPicPr>
          <p:cNvPr id="350" name="Google Shape;368;p45" descr=""/>
          <p:cNvPicPr/>
          <p:nvPr/>
        </p:nvPicPr>
        <p:blipFill>
          <a:blip r:embed="rId1"/>
          <a:srcRect l="6555" t="10571" r="6398" b="10873"/>
          <a:stretch/>
        </p:blipFill>
        <p:spPr>
          <a:xfrm>
            <a:off x="2867760" y="2819160"/>
            <a:ext cx="2493720" cy="2250360"/>
          </a:xfrm>
          <a:prstGeom prst="rect">
            <a:avLst/>
          </a:prstGeom>
          <a:ln w="0">
            <a:noFill/>
          </a:ln>
        </p:spPr>
      </p:pic>
      <p:sp>
        <p:nvSpPr>
          <p:cNvPr id="351" name="Google Shape;369;p45"/>
          <p:cNvSpPr/>
          <p:nvPr/>
        </p:nvSpPr>
        <p:spPr>
          <a:xfrm>
            <a:off x="5432040" y="4336920"/>
            <a:ext cx="2308680" cy="608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400" spc="-1" strike="noStrike">
                <a:solidFill>
                  <a:srgbClr val="000000"/>
                </a:solidFill>
                <a:latin typeface="Arial"/>
                <a:ea typeface="Arial"/>
              </a:rPr>
              <a:t>Circulation at 250 m AGL (plotted using Python)</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Bonus Activity</a:t>
            </a:r>
            <a:endParaRPr b="0" lang="en-US" sz="2800" spc="-1" strike="noStrike">
              <a:solidFill>
                <a:srgbClr val="000000"/>
              </a:solidFill>
              <a:latin typeface="Arial"/>
            </a:endParaRPr>
          </a:p>
        </p:txBody>
      </p:sp>
      <p:sp>
        <p:nvSpPr>
          <p:cNvPr id="353"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000000"/>
              </a:buClr>
              <a:buFont typeface="Arial"/>
              <a:buChar char="●"/>
            </a:pPr>
            <a:r>
              <a:rPr b="0" lang="en" sz="1800" spc="-1" strike="noStrike">
                <a:solidFill>
                  <a:srgbClr val="000000"/>
                </a:solidFill>
                <a:latin typeface="Arial"/>
                <a:ea typeface="Arial"/>
              </a:rPr>
              <a:t>Repeat the the steps followed in session 2 using a </a:t>
            </a:r>
            <a:r>
              <a:rPr b="0" i="1" lang="en" sz="1800" spc="-1" strike="noStrike">
                <a:solidFill>
                  <a:srgbClr val="000000"/>
                </a:solidFill>
                <a:latin typeface="Arial"/>
                <a:ea typeface="Arial"/>
              </a:rPr>
              <a:t>script</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A script is a text file containing a series of Linux commands that can be run in a single line of code</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computeCirc_v1.1/make_computeC is an example of a script</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For this activity, assume you have already untarred linux_ws_exercise.tar.gz and that the input file has already been modified accordingly</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For an additional challenge, find a way to modify the input file within the script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311760" y="2151000"/>
            <a:ext cx="8520120" cy="841320"/>
          </a:xfrm>
          <a:prstGeom prst="rect">
            <a:avLst/>
          </a:prstGeom>
          <a:noFill/>
          <a:ln w="0">
            <a:noFill/>
          </a:ln>
        </p:spPr>
        <p:txBody>
          <a:bodyPr tIns="91440" bIns="91440" anchor="ctr">
            <a:normAutofit/>
          </a:bodyPr>
          <a:p>
            <a:pPr algn="ctr">
              <a:lnSpc>
                <a:spcPct val="100000"/>
              </a:lnSpc>
              <a:buNone/>
              <a:tabLst>
                <a:tab algn="l" pos="0"/>
              </a:tabLst>
            </a:pPr>
            <a:r>
              <a:rPr b="0" lang="en" sz="3600" spc="-1" strike="noStrike">
                <a:solidFill>
                  <a:srgbClr val="000000"/>
                </a:solidFill>
                <a:latin typeface="Arial"/>
                <a:ea typeface="Arial"/>
              </a:rPr>
              <a:t>Parting Thoughts and Bonus Slides</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A Note About Remote Access</a:t>
            </a:r>
            <a:endParaRPr b="0" lang="en-US" sz="2800" spc="-1" strike="noStrike">
              <a:solidFill>
                <a:srgbClr val="000000"/>
              </a:solidFill>
              <a:latin typeface="Arial"/>
            </a:endParaRPr>
          </a:p>
        </p:txBody>
      </p:sp>
      <p:sp>
        <p:nvSpPr>
          <p:cNvPr id="356" name="PlaceHolder 2"/>
          <p:cNvSpPr>
            <a:spLocks noGrp="1"/>
          </p:cNvSpPr>
          <p:nvPr>
            <p:ph/>
          </p:nvPr>
        </p:nvSpPr>
        <p:spPr>
          <a:xfrm>
            <a:off x="311760" y="1152360"/>
            <a:ext cx="8520120" cy="3416040"/>
          </a:xfrm>
          <a:prstGeom prst="rect">
            <a:avLst/>
          </a:prstGeom>
          <a:noFill/>
          <a:ln w="0">
            <a:noFill/>
          </a:ln>
        </p:spPr>
        <p:txBody>
          <a:bodyPr tIns="91440" bIns="91440" anchor="t">
            <a:noAutofit/>
          </a:bodyPr>
          <a:p>
            <a:pPr marL="457200" indent="-343080">
              <a:lnSpc>
                <a:spcPct val="115000"/>
              </a:lnSpc>
              <a:buClr>
                <a:srgbClr val="000000"/>
              </a:buClr>
              <a:buFont typeface="Arial"/>
              <a:buChar char="●"/>
            </a:pPr>
            <a:r>
              <a:rPr b="0" lang="en" sz="1800" spc="-1" strike="noStrike">
                <a:solidFill>
                  <a:srgbClr val="000000"/>
                </a:solidFill>
                <a:latin typeface="Arial"/>
                <a:ea typeface="Arial"/>
              </a:rPr>
              <a:t>Not all servers in the PSU METEO Linux Network are “outward facing”</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If you are not on PSU WiFi, you can only log onto lethe or anvil</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From lethe or anvil, you can access other servers via the command </a:t>
            </a:r>
            <a:r>
              <a:rPr b="1" lang="en" sz="1400" spc="-1" strike="noStrike">
                <a:solidFill>
                  <a:srgbClr val="38761d"/>
                </a:solidFill>
                <a:latin typeface="Courier New"/>
                <a:ea typeface="Courier New"/>
              </a:rPr>
              <a:t>ssh </a:t>
            </a:r>
            <a:r>
              <a:rPr b="1" lang="en" sz="1400" spc="-1" strike="noStrike" u="sng">
                <a:solidFill>
                  <a:srgbClr val="38761d"/>
                </a:solidFill>
                <a:uFillTx/>
                <a:latin typeface="Courier New"/>
                <a:ea typeface="Courier New"/>
              </a:rPr>
              <a:t>server</a:t>
            </a:r>
            <a:endParaRPr b="0" lang="en-US" sz="1400" spc="-1" strike="noStrike">
              <a:solidFill>
                <a:srgbClr val="000000"/>
              </a:solidFill>
              <a:latin typeface="Arial"/>
            </a:endParaRPr>
          </a:p>
          <a:p>
            <a:pPr lvl="2" marL="1371600" indent="-317520">
              <a:lnSpc>
                <a:spcPct val="115000"/>
              </a:lnSpc>
              <a:buClr>
                <a:srgbClr val="000000"/>
              </a:buClr>
              <a:buFont typeface="Arial"/>
              <a:buChar char="■"/>
            </a:pPr>
            <a:r>
              <a:rPr b="0" lang="en" sz="1400" spc="-1" strike="noStrike">
                <a:solidFill>
                  <a:srgbClr val="000000"/>
                </a:solidFill>
                <a:latin typeface="Arial"/>
                <a:ea typeface="Arial"/>
              </a:rPr>
              <a:t>Don’t need to include your userid or .met.psu.edu</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Mac users: Connect via your regular CLI</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Windows users:</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Option 1: Use Windows 10 CLI</a:t>
            </a:r>
            <a:endParaRPr b="0" lang="en-US" sz="1400" spc="-1" strike="noStrike">
              <a:solidFill>
                <a:srgbClr val="000000"/>
              </a:solidFill>
              <a:latin typeface="Arial"/>
            </a:endParaRPr>
          </a:p>
          <a:p>
            <a:pPr lvl="2" marL="1371600" indent="-317520">
              <a:lnSpc>
                <a:spcPct val="115000"/>
              </a:lnSpc>
              <a:buClr>
                <a:srgbClr val="000000"/>
              </a:buClr>
              <a:buFont typeface="Arial"/>
              <a:buChar char="■"/>
            </a:pPr>
            <a:r>
              <a:rPr b="0" lang="en" sz="1400" spc="-1" strike="noStrike">
                <a:solidFill>
                  <a:srgbClr val="000000"/>
                </a:solidFill>
                <a:latin typeface="Arial"/>
                <a:ea typeface="Arial"/>
              </a:rPr>
              <a:t>Don’t need to install anything, but Windows CLI commands differ from Linux</a:t>
            </a:r>
            <a:endParaRPr b="0" lang="en-US" sz="1400" spc="-1" strike="noStrike">
              <a:solidFill>
                <a:srgbClr val="000000"/>
              </a:solidFill>
              <a:latin typeface="Arial"/>
            </a:endParaRPr>
          </a:p>
          <a:p>
            <a:pPr lvl="2" marL="1371600" indent="-317520">
              <a:lnSpc>
                <a:spcPct val="115000"/>
              </a:lnSpc>
              <a:buClr>
                <a:srgbClr val="000000"/>
              </a:buClr>
              <a:buFont typeface="Arial"/>
              <a:buChar char="■"/>
            </a:pPr>
            <a:r>
              <a:rPr b="0" lang="en" sz="1400" spc="-1" strike="noStrike">
                <a:solidFill>
                  <a:srgbClr val="000000"/>
                </a:solidFill>
                <a:latin typeface="Arial"/>
                <a:ea typeface="Arial"/>
              </a:rPr>
              <a:t>Setting up X11 forwarding can be tricky </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Option 2: Use Windows 10 Subsystem for Linux</a:t>
            </a:r>
            <a:endParaRPr b="0" lang="en-US" sz="1400" spc="-1" strike="noStrike">
              <a:solidFill>
                <a:srgbClr val="000000"/>
              </a:solidFill>
              <a:latin typeface="Arial"/>
            </a:endParaRPr>
          </a:p>
          <a:p>
            <a:pPr lvl="2" marL="1371600" indent="-317520">
              <a:lnSpc>
                <a:spcPct val="115000"/>
              </a:lnSpc>
              <a:buClr>
                <a:srgbClr val="000000"/>
              </a:buClr>
              <a:buFont typeface="Arial"/>
              <a:buChar char="■"/>
            </a:pPr>
            <a:r>
              <a:rPr b="0" lang="en" sz="1400" spc="-1" strike="noStrike">
                <a:solidFill>
                  <a:srgbClr val="000000"/>
                </a:solidFill>
                <a:latin typeface="Arial"/>
                <a:ea typeface="Arial"/>
              </a:rPr>
              <a:t>Requires some initial setup, and X11 forwarding is still tricky </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Option 3: Use third-party terminal emulator (e.g., MobaXterm, PuTTY, Git Bash, Cygwin, etc.)</a:t>
            </a:r>
            <a:endParaRPr b="0" lang="en-US" sz="1400" spc="-1" strike="noStrike">
              <a:solidFill>
                <a:srgbClr val="000000"/>
              </a:solidFill>
              <a:latin typeface="Arial"/>
            </a:endParaRPr>
          </a:p>
          <a:p>
            <a:pPr lvl="2" marL="1371600" indent="-317520">
              <a:lnSpc>
                <a:spcPct val="115000"/>
              </a:lnSpc>
              <a:buClr>
                <a:srgbClr val="000000"/>
              </a:buClr>
              <a:buFont typeface="Arial"/>
              <a:buChar char="■"/>
            </a:pPr>
            <a:r>
              <a:rPr b="0" lang="en" sz="1400" spc="-1" strike="noStrike">
                <a:solidFill>
                  <a:srgbClr val="000000"/>
                </a:solidFill>
                <a:latin typeface="Arial"/>
                <a:ea typeface="Arial"/>
              </a:rPr>
              <a:t>Probably the easiest approach</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Vocabulary Review </a:t>
            </a:r>
            <a:r>
              <a:rPr b="1" lang="en" sz="2800" spc="-1" strike="noStrike">
                <a:solidFill>
                  <a:srgbClr val="980000"/>
                </a:solidFill>
                <a:latin typeface="Arial"/>
                <a:ea typeface="Arial"/>
              </a:rPr>
              <a:t>(defaults on METEO system)</a:t>
            </a:r>
            <a:endParaRPr b="0" lang="en-US" sz="2800" spc="-1" strike="noStrike">
              <a:solidFill>
                <a:srgbClr val="000000"/>
              </a:solidFill>
              <a:latin typeface="Arial"/>
            </a:endParaRPr>
          </a:p>
        </p:txBody>
      </p:sp>
      <p:sp>
        <p:nvSpPr>
          <p:cNvPr id="358" name="PlaceHolder 2"/>
          <p:cNvSpPr>
            <a:spLocks noGrp="1"/>
          </p:cNvSpPr>
          <p:nvPr>
            <p:ph/>
          </p:nvPr>
        </p:nvSpPr>
        <p:spPr>
          <a:xfrm>
            <a:off x="311760" y="1152360"/>
            <a:ext cx="8520120" cy="3416040"/>
          </a:xfrm>
          <a:prstGeom prst="rect">
            <a:avLst/>
          </a:prstGeom>
          <a:noFill/>
          <a:ln w="0">
            <a:noFill/>
          </a:ln>
        </p:spPr>
        <p:txBody>
          <a:bodyPr tIns="91440" bIns="91440" anchor="t">
            <a:noAutofit/>
          </a:bodyPr>
          <a:p>
            <a:pPr marL="457200" indent="-343080">
              <a:lnSpc>
                <a:spcPct val="115000"/>
              </a:lnSpc>
              <a:buClr>
                <a:srgbClr val="000000"/>
              </a:buClr>
              <a:buFont typeface="Arial"/>
              <a:buChar char="●"/>
            </a:pPr>
            <a:r>
              <a:rPr b="1" lang="en" sz="1800" spc="-1" strike="noStrike">
                <a:solidFill>
                  <a:srgbClr val="000000"/>
                </a:solidFill>
                <a:latin typeface="Arial"/>
                <a:ea typeface="Arial"/>
              </a:rPr>
              <a:t>Kernel:</a:t>
            </a:r>
            <a:r>
              <a:rPr b="0" lang="en" sz="1800" spc="-1" strike="noStrike">
                <a:solidFill>
                  <a:srgbClr val="000000"/>
                </a:solidFill>
                <a:latin typeface="Arial"/>
                <a:ea typeface="Arial"/>
              </a:rPr>
              <a:t> Central part of Linux OS that handles interactions between the software and hardware</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000000"/>
                </a:solidFill>
                <a:latin typeface="Arial"/>
                <a:ea typeface="Arial"/>
              </a:rPr>
              <a:t>Distribution:</a:t>
            </a:r>
            <a:r>
              <a:rPr b="0" lang="en" sz="1800" spc="-1" strike="noStrike">
                <a:solidFill>
                  <a:srgbClr val="000000"/>
                </a:solidFill>
                <a:latin typeface="Arial"/>
                <a:ea typeface="Arial"/>
              </a:rPr>
              <a:t> Linux version or Linux flavor </a:t>
            </a:r>
            <a:r>
              <a:rPr b="1" lang="en" sz="1800" spc="-1" strike="noStrike">
                <a:solidFill>
                  <a:srgbClr val="980000"/>
                </a:solidFill>
                <a:latin typeface="Arial"/>
                <a:ea typeface="Arial"/>
              </a:rPr>
              <a:t>(CentOS)</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000000"/>
                </a:solidFill>
                <a:latin typeface="Arial"/>
                <a:ea typeface="Arial"/>
              </a:rPr>
              <a:t>Terminal Emulator:</a:t>
            </a:r>
            <a:r>
              <a:rPr b="0" lang="en" sz="1800" spc="-1" strike="noStrike">
                <a:solidFill>
                  <a:srgbClr val="000000"/>
                </a:solidFill>
                <a:latin typeface="Arial"/>
                <a:ea typeface="Arial"/>
              </a:rPr>
              <a:t> Graphical User Interface (GUI) that controls the appearance of the terminal window </a:t>
            </a:r>
            <a:r>
              <a:rPr b="1" lang="en" sz="1800" spc="-1" strike="noStrike">
                <a:solidFill>
                  <a:srgbClr val="980000"/>
                </a:solidFill>
                <a:latin typeface="Arial"/>
                <a:ea typeface="Arial"/>
              </a:rPr>
              <a:t>(MobaXterm (Windows))</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000000"/>
                </a:solidFill>
                <a:latin typeface="Arial"/>
                <a:ea typeface="Arial"/>
              </a:rPr>
              <a:t>Shell:</a:t>
            </a:r>
            <a:r>
              <a:rPr b="0" lang="en" sz="1800" spc="-1" strike="noStrike">
                <a:solidFill>
                  <a:srgbClr val="000000"/>
                </a:solidFill>
                <a:latin typeface="Arial"/>
                <a:ea typeface="Arial"/>
              </a:rPr>
              <a:t> Controls Command Line Interface (CLI) functionality </a:t>
            </a:r>
            <a:r>
              <a:rPr b="1" lang="en" sz="1800" spc="-1" strike="noStrike">
                <a:solidFill>
                  <a:srgbClr val="980000"/>
                </a:solidFill>
                <a:latin typeface="Arial"/>
                <a:ea typeface="Arial"/>
              </a:rPr>
              <a:t>(tcsh)</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000000"/>
                </a:solidFill>
                <a:latin typeface="Arial"/>
                <a:ea typeface="Arial"/>
              </a:rPr>
              <a:t>Server:</a:t>
            </a:r>
            <a:r>
              <a:rPr b="0" lang="en" sz="1800" spc="-1" strike="noStrike">
                <a:solidFill>
                  <a:srgbClr val="000000"/>
                </a:solidFill>
                <a:latin typeface="Arial"/>
                <a:ea typeface="Arial"/>
              </a:rPr>
              <a:t> Computer that handles requests </a:t>
            </a:r>
            <a:r>
              <a:rPr b="1" lang="en" sz="1800" spc="-1" strike="noStrike">
                <a:solidFill>
                  <a:srgbClr val="980000"/>
                </a:solidFill>
                <a:latin typeface="Arial"/>
                <a:ea typeface="Arial"/>
              </a:rPr>
              <a:t>(ulteosrv2)</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000000"/>
                </a:solidFill>
                <a:latin typeface="Arial"/>
                <a:ea typeface="Arial"/>
              </a:rPr>
              <a:t>Cluster:</a:t>
            </a:r>
            <a:r>
              <a:rPr b="0" lang="en" sz="1800" spc="-1" strike="noStrike">
                <a:solidFill>
                  <a:srgbClr val="000000"/>
                </a:solidFill>
                <a:latin typeface="Arial"/>
                <a:ea typeface="Arial"/>
              </a:rPr>
              <a:t> Collection of computers/servers</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000000"/>
                </a:solidFill>
                <a:latin typeface="Arial"/>
                <a:ea typeface="Arial"/>
              </a:rPr>
              <a:t>Node:</a:t>
            </a:r>
            <a:r>
              <a:rPr b="0" lang="en" sz="1800" spc="-1" strike="noStrike">
                <a:solidFill>
                  <a:srgbClr val="000000"/>
                </a:solidFill>
                <a:latin typeface="Arial"/>
                <a:ea typeface="Arial"/>
              </a:rPr>
              <a:t> Single device in a larger system</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000000"/>
                </a:solidFill>
                <a:latin typeface="Arial"/>
                <a:ea typeface="Arial"/>
              </a:rPr>
              <a:t>CPU:</a:t>
            </a:r>
            <a:r>
              <a:rPr b="0" lang="en" sz="1800" spc="-1" strike="noStrike">
                <a:solidFill>
                  <a:srgbClr val="000000"/>
                </a:solidFill>
                <a:latin typeface="Arial"/>
                <a:ea typeface="Arial"/>
              </a:rPr>
              <a:t> Central Processing Unit, typically used in reference to the number of processes that can be done at the same time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311760" y="435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Useful Commands</a:t>
            </a:r>
            <a:endParaRPr b="0" lang="en-US" sz="2800" spc="-1" strike="noStrike">
              <a:solidFill>
                <a:srgbClr val="000000"/>
              </a:solidFill>
              <a:latin typeface="Arial"/>
            </a:endParaRPr>
          </a:p>
        </p:txBody>
      </p:sp>
      <p:graphicFrame>
        <p:nvGraphicFramePr>
          <p:cNvPr id="360" name="Google Shape;398;p50"/>
          <p:cNvGraphicFramePr/>
          <p:nvPr/>
        </p:nvGraphicFramePr>
        <p:xfrm>
          <a:off x="311760" y="616320"/>
          <a:ext cx="7878960" cy="3959280"/>
        </p:xfrm>
        <a:graphic>
          <a:graphicData uri="http://schemas.openxmlformats.org/drawingml/2006/table">
            <a:tbl>
              <a:tblPr/>
              <a:tblGrid>
                <a:gridCol w="1608120"/>
                <a:gridCol w="6271200"/>
              </a:tblGrid>
              <a:tr h="232920">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ssh </a:t>
                      </a:r>
                      <a:r>
                        <a:rPr b="0" lang="en" sz="1000" spc="-1" strike="noStrike" u="sng">
                          <a:solidFill>
                            <a:srgbClr val="000000"/>
                          </a:solidFill>
                          <a:uFillTx/>
                          <a:latin typeface="Arial"/>
                          <a:ea typeface="Arial"/>
                        </a:rPr>
                        <a:t>server</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Connect to a server using secure shell protocol</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232920">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ls [directory]</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List contents of a directory</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232920">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cd </a:t>
                      </a:r>
                      <a:r>
                        <a:rPr b="0" lang="en" sz="1000" spc="-1" strike="noStrike" u="sng">
                          <a:solidFill>
                            <a:srgbClr val="000000"/>
                          </a:solidFill>
                          <a:uFillTx/>
                          <a:latin typeface="Arial"/>
                          <a:ea typeface="Arial"/>
                        </a:rPr>
                        <a:t>directory</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Move to a directory</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232920">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pwd</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Print present directory</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232920">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cp </a:t>
                      </a:r>
                      <a:r>
                        <a:rPr b="0" lang="en" sz="1000" spc="-1" strike="noStrike" u="sng">
                          <a:solidFill>
                            <a:srgbClr val="000000"/>
                          </a:solidFill>
                          <a:uFillTx/>
                          <a:latin typeface="Arial"/>
                          <a:ea typeface="Arial"/>
                        </a:rPr>
                        <a:t>fileA</a:t>
                      </a:r>
                      <a:r>
                        <a:rPr b="0" lang="en" sz="1000" spc="-1" strike="noStrike">
                          <a:solidFill>
                            <a:srgbClr val="000000"/>
                          </a:solidFill>
                          <a:latin typeface="Arial"/>
                          <a:ea typeface="Arial"/>
                        </a:rPr>
                        <a:t> </a:t>
                      </a:r>
                      <a:r>
                        <a:rPr b="0" lang="en" sz="1000" spc="-1" strike="noStrike" u="sng">
                          <a:solidFill>
                            <a:srgbClr val="000000"/>
                          </a:solidFill>
                          <a:uFillTx/>
                          <a:latin typeface="Arial"/>
                          <a:ea typeface="Arial"/>
                        </a:rPr>
                        <a:t>fileB</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Copy fileA to fileB (this will overwrite fileB)</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232920">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mv </a:t>
                      </a:r>
                      <a:r>
                        <a:rPr b="0" lang="en" sz="1000" spc="-1" strike="noStrike" u="sng">
                          <a:solidFill>
                            <a:srgbClr val="000000"/>
                          </a:solidFill>
                          <a:uFillTx/>
                          <a:latin typeface="Arial"/>
                          <a:ea typeface="Arial"/>
                        </a:rPr>
                        <a:t>fileA</a:t>
                      </a:r>
                      <a:r>
                        <a:rPr b="0" lang="en" sz="1000" spc="-1" strike="noStrike">
                          <a:solidFill>
                            <a:srgbClr val="000000"/>
                          </a:solidFill>
                          <a:latin typeface="Arial"/>
                          <a:ea typeface="Arial"/>
                        </a:rPr>
                        <a:t> </a:t>
                      </a:r>
                      <a:r>
                        <a:rPr b="0" lang="en" sz="1000" spc="-1" strike="noStrike" u="sng">
                          <a:solidFill>
                            <a:srgbClr val="000000"/>
                          </a:solidFill>
                          <a:uFillTx/>
                          <a:latin typeface="Arial"/>
                          <a:ea typeface="Arial"/>
                        </a:rPr>
                        <a:t>fileB</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Move fileA to fileB (this will overwrite fileB)</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232920">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mkdir </a:t>
                      </a:r>
                      <a:r>
                        <a:rPr b="0" lang="en" sz="1000" spc="-1" strike="noStrike" u="sng">
                          <a:solidFill>
                            <a:srgbClr val="000000"/>
                          </a:solidFill>
                          <a:uFillTx/>
                          <a:latin typeface="Arial"/>
                          <a:ea typeface="Arial"/>
                        </a:rPr>
                        <a:t>directory</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Make a directory</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232920">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rmdir </a:t>
                      </a:r>
                      <a:r>
                        <a:rPr b="0" lang="en" sz="1000" spc="-1" strike="noStrike" u="sng">
                          <a:solidFill>
                            <a:srgbClr val="000000"/>
                          </a:solidFill>
                          <a:uFillTx/>
                          <a:latin typeface="Arial"/>
                          <a:ea typeface="Arial"/>
                        </a:rPr>
                        <a:t>directory</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Remove a directory</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232920">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rm </a:t>
                      </a:r>
                      <a:r>
                        <a:rPr b="0" lang="en" sz="1000" spc="-1" strike="noStrike" u="sng">
                          <a:solidFill>
                            <a:srgbClr val="000000"/>
                          </a:solidFill>
                          <a:uFillTx/>
                          <a:latin typeface="Arial"/>
                          <a:ea typeface="Arial"/>
                        </a:rPr>
                        <a:t>file</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Remove a file</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232920">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touch </a:t>
                      </a:r>
                      <a:r>
                        <a:rPr b="0" lang="en" sz="1000" spc="-1" strike="noStrike" u="sng">
                          <a:solidFill>
                            <a:srgbClr val="000000"/>
                          </a:solidFill>
                          <a:uFillTx/>
                          <a:latin typeface="Arial"/>
                          <a:ea typeface="Arial"/>
                        </a:rPr>
                        <a:t>file</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Create a file or update time stamp to current time</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232920">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nano </a:t>
                      </a:r>
                      <a:r>
                        <a:rPr b="0" lang="en" sz="1000" spc="-1" strike="noStrike" u="sng">
                          <a:solidFill>
                            <a:srgbClr val="000000"/>
                          </a:solidFill>
                          <a:uFillTx/>
                          <a:latin typeface="Arial"/>
                          <a:ea typeface="Arial"/>
                        </a:rPr>
                        <a:t>file</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Edit a text file</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232920">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file </a:t>
                      </a:r>
                      <a:r>
                        <a:rPr b="0" lang="en" sz="1000" spc="-1" strike="noStrike" u="sng">
                          <a:solidFill>
                            <a:srgbClr val="000000"/>
                          </a:solidFill>
                          <a:uFillTx/>
                          <a:latin typeface="Arial"/>
                          <a:ea typeface="Arial"/>
                        </a:rPr>
                        <a:t>file</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Print the filetype of a file</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232920">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man </a:t>
                      </a:r>
                      <a:r>
                        <a:rPr b="0" lang="en" sz="1000" spc="-1" strike="noStrike" u="sng">
                          <a:solidFill>
                            <a:srgbClr val="000000"/>
                          </a:solidFill>
                          <a:uFillTx/>
                          <a:latin typeface="Arial"/>
                          <a:ea typeface="Arial"/>
                        </a:rPr>
                        <a:t>command</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Print the documentation (manual) for a command (q to exit)</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232920">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module load </a:t>
                      </a:r>
                      <a:r>
                        <a:rPr b="0" lang="en" sz="1000" spc="-1" strike="noStrike" u="sng">
                          <a:solidFill>
                            <a:srgbClr val="000000"/>
                          </a:solidFill>
                          <a:uFillTx/>
                          <a:latin typeface="Arial"/>
                          <a:ea typeface="Arial"/>
                        </a:rPr>
                        <a:t>package</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Load a new package</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232920">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ln -s </a:t>
                      </a:r>
                      <a:r>
                        <a:rPr b="0" lang="en" sz="1000" spc="-1" strike="noStrike" u="sng">
                          <a:solidFill>
                            <a:srgbClr val="000000"/>
                          </a:solidFill>
                          <a:uFillTx/>
                          <a:latin typeface="Arial"/>
                          <a:ea typeface="Arial"/>
                        </a:rPr>
                        <a:t>path</a:t>
                      </a:r>
                      <a:r>
                        <a:rPr b="0" lang="en" sz="1000" spc="-1" strike="noStrike">
                          <a:solidFill>
                            <a:srgbClr val="000000"/>
                          </a:solidFill>
                          <a:latin typeface="Arial"/>
                          <a:ea typeface="Arial"/>
                        </a:rPr>
                        <a:t> </a:t>
                      </a:r>
                      <a:r>
                        <a:rPr b="0" lang="en" sz="1000" spc="-1" strike="noStrike" u="sng">
                          <a:solidFill>
                            <a:srgbClr val="000000"/>
                          </a:solidFill>
                          <a:uFillTx/>
                          <a:latin typeface="Arial"/>
                          <a:ea typeface="Arial"/>
                        </a:rPr>
                        <a:t>shortcut</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Creates a shortcut to the desired path</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232920">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alias </a:t>
                      </a:r>
                      <a:r>
                        <a:rPr b="0" lang="en" sz="1000" spc="-1" strike="noStrike" u="sng">
                          <a:solidFill>
                            <a:srgbClr val="000000"/>
                          </a:solidFill>
                          <a:uFillTx/>
                          <a:latin typeface="Arial"/>
                          <a:ea typeface="Arial"/>
                        </a:rPr>
                        <a:t>name</a:t>
                      </a:r>
                      <a:r>
                        <a:rPr b="0" lang="en" sz="1000" spc="-1" strike="noStrike">
                          <a:solidFill>
                            <a:srgbClr val="000000"/>
                          </a:solidFill>
                          <a:latin typeface="Arial"/>
                          <a:ea typeface="Arial"/>
                        </a:rPr>
                        <a:t> “</a:t>
                      </a:r>
                      <a:r>
                        <a:rPr b="0" lang="en" sz="1000" spc="-1" strike="noStrike" u="sng">
                          <a:solidFill>
                            <a:srgbClr val="000000"/>
                          </a:solidFill>
                          <a:uFillTx/>
                          <a:latin typeface="Arial"/>
                          <a:ea typeface="Arial"/>
                        </a:rPr>
                        <a:t>command</a:t>
                      </a:r>
                      <a:r>
                        <a:rPr b="0" lang="en" sz="1000" spc="-1" strike="noStrike">
                          <a:solidFill>
                            <a:srgbClr val="000000"/>
                          </a:solidFill>
                          <a:latin typeface="Arial"/>
                          <a:ea typeface="Arial"/>
                        </a:rPr>
                        <a:t>”</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Create an alias for a command</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r h="232920">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exit</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lIns="91080" rIns="91080" tIns="45360" bIns="45360" anchor="t">
                      <a:noAutofit/>
                    </a:bodyPr>
                    <a:p>
                      <a:pPr>
                        <a:lnSpc>
                          <a:spcPct val="100000"/>
                        </a:lnSpc>
                        <a:buNone/>
                        <a:tabLst>
                          <a:tab algn="l" pos="0"/>
                        </a:tabLst>
                      </a:pPr>
                      <a:r>
                        <a:rPr b="0" lang="en" sz="1000" spc="-1" strike="noStrike">
                          <a:solidFill>
                            <a:srgbClr val="000000"/>
                          </a:solidFill>
                          <a:latin typeface="Arial"/>
                          <a:ea typeface="Arial"/>
                        </a:rPr>
                        <a:t>Log out of current shell; if you haven’t started another shell since logging in, or have exited all such shells, will log you out of your linux session</a:t>
                      </a:r>
                      <a:endParaRPr b="0" lang="en-US" sz="1000" spc="-1" strike="noStrike">
                        <a:latin typeface="Arial"/>
                      </a:endParaRPr>
                    </a:p>
                  </a:txBody>
                  <a:tcPr anchor="t" marL="91080" marR="9108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361" name="Google Shape;399;p50"/>
          <p:cNvSpPr/>
          <p:nvPr/>
        </p:nvSpPr>
        <p:spPr>
          <a:xfrm>
            <a:off x="1648440" y="4761000"/>
            <a:ext cx="5846760" cy="39564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0" lang="en" sz="1400" spc="-1" strike="noStrike">
                <a:solidFill>
                  <a:srgbClr val="000000"/>
                </a:solidFill>
                <a:latin typeface="Arial"/>
                <a:ea typeface="Arial"/>
              </a:rPr>
              <a:t>Note: ___ denotes required arguments, [ ] denotes optional arguments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Other Resources</a:t>
            </a:r>
            <a:endParaRPr b="0" lang="en-US" sz="2800" spc="-1" strike="noStrike">
              <a:solidFill>
                <a:srgbClr val="000000"/>
              </a:solidFill>
              <a:latin typeface="Arial"/>
            </a:endParaRPr>
          </a:p>
        </p:txBody>
      </p:sp>
      <p:sp>
        <p:nvSpPr>
          <p:cNvPr id="363"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17520">
              <a:lnSpc>
                <a:spcPct val="115000"/>
              </a:lnSpc>
              <a:buClr>
                <a:srgbClr val="000000"/>
              </a:buClr>
              <a:buFont typeface="Arial"/>
              <a:buChar char="●"/>
            </a:pPr>
            <a:r>
              <a:rPr b="0" lang="en" sz="1400" spc="-1" strike="noStrike">
                <a:solidFill>
                  <a:srgbClr val="000000"/>
                </a:solidFill>
                <a:latin typeface="Arial"/>
                <a:ea typeface="Arial"/>
              </a:rPr>
              <a:t>Joe Collins’ Bash crash course (first 45 min): </a:t>
            </a:r>
            <a:r>
              <a:rPr b="0" lang="en" sz="1400" spc="-1" strike="noStrike" u="sng">
                <a:solidFill>
                  <a:srgbClr val="0097a7"/>
                </a:solidFill>
                <a:uFillTx/>
                <a:latin typeface="Arial"/>
                <a:ea typeface="Arial"/>
                <a:hlinkClick r:id="rId1"/>
              </a:rPr>
              <a:t>https://www.youtube.com/watch?v=oxuRxtrO2Ag</a:t>
            </a:r>
            <a:endParaRPr b="0" lang="en-US" sz="1400" spc="-1" strike="noStrike">
              <a:solidFill>
                <a:srgbClr val="000000"/>
              </a:solidFill>
              <a:latin typeface="Arial"/>
            </a:endParaRPr>
          </a:p>
          <a:p>
            <a:pPr marL="457200" indent="-317520">
              <a:lnSpc>
                <a:spcPct val="115000"/>
              </a:lnSpc>
              <a:buClr>
                <a:srgbClr val="000000"/>
              </a:buClr>
              <a:buFont typeface="Arial"/>
              <a:buChar char="●"/>
            </a:pPr>
            <a:r>
              <a:rPr b="0" lang="en" sz="1400" spc="-1" strike="noStrike">
                <a:solidFill>
                  <a:srgbClr val="000000"/>
                </a:solidFill>
                <a:latin typeface="Arial"/>
                <a:ea typeface="Arial"/>
              </a:rPr>
              <a:t>tcsh crash course from UMD: </a:t>
            </a:r>
            <a:r>
              <a:rPr b="0" lang="en" sz="1400" spc="-1" strike="noStrike" u="sng">
                <a:solidFill>
                  <a:srgbClr val="0097a7"/>
                </a:solidFill>
                <a:uFillTx/>
                <a:latin typeface="Arial"/>
                <a:ea typeface="Arial"/>
                <a:hlinkClick r:id="rId2"/>
              </a:rPr>
              <a:t>https://www.astro.umd.edu/~ricotti/NEWWEB/teaching/ASTR415/old_lectures/unix.pdf</a:t>
            </a:r>
            <a:r>
              <a:rPr b="0" lang="en" sz="1400" spc="-1" strike="noStrike">
                <a:solidFill>
                  <a:srgbClr val="000000"/>
                </a:solidFill>
                <a:latin typeface="Arial"/>
                <a:ea typeface="Arial"/>
              </a:rPr>
              <a:t>  </a:t>
            </a:r>
            <a:endParaRPr b="0" lang="en-US" sz="1400" spc="-1" strike="noStrike">
              <a:solidFill>
                <a:srgbClr val="000000"/>
              </a:solidFill>
              <a:latin typeface="Arial"/>
            </a:endParaRPr>
          </a:p>
          <a:p>
            <a:pPr marL="457200" indent="-317520">
              <a:lnSpc>
                <a:spcPct val="115000"/>
              </a:lnSpc>
              <a:buClr>
                <a:srgbClr val="000000"/>
              </a:buClr>
              <a:buFont typeface="Arial"/>
              <a:buChar char="●"/>
            </a:pPr>
            <a:r>
              <a:rPr b="0" lang="en" sz="1400" spc="-1" strike="noStrike">
                <a:solidFill>
                  <a:srgbClr val="000000"/>
                </a:solidFill>
                <a:latin typeface="Arial"/>
                <a:ea typeface="Arial"/>
              </a:rPr>
              <a:t>Linux command cheat sheet: </a:t>
            </a:r>
            <a:r>
              <a:rPr b="0" lang="en" sz="1400" spc="-1" strike="noStrike" u="sng">
                <a:solidFill>
                  <a:srgbClr val="0097a7"/>
                </a:solidFill>
                <a:uFillTx/>
                <a:latin typeface="Arial"/>
                <a:ea typeface="Arial"/>
                <a:hlinkClick r:id="rId3"/>
              </a:rPr>
              <a:t>https://files.fosswire.com/2007/08/fwunixref.pdf</a:t>
            </a:r>
            <a:r>
              <a:rPr b="0" lang="en" sz="1400" spc="-1" strike="noStrike">
                <a:solidFill>
                  <a:srgbClr val="000000"/>
                </a:solidFill>
                <a:latin typeface="Arial"/>
                <a:ea typeface="Arial"/>
              </a:rPr>
              <a:t> </a:t>
            </a:r>
            <a:endParaRPr b="0" lang="en-US" sz="1400" spc="-1" strike="noStrike">
              <a:solidFill>
                <a:srgbClr val="000000"/>
              </a:solidFill>
              <a:latin typeface="Arial"/>
            </a:endParaRPr>
          </a:p>
          <a:p>
            <a:pPr marL="457200" indent="-317520">
              <a:lnSpc>
                <a:spcPct val="115000"/>
              </a:lnSpc>
              <a:buClr>
                <a:srgbClr val="000000"/>
              </a:buClr>
              <a:buFont typeface="Arial"/>
              <a:buChar char="●"/>
            </a:pPr>
            <a:r>
              <a:rPr b="0" lang="en" sz="1400" spc="-1" strike="noStrike">
                <a:solidFill>
                  <a:srgbClr val="000000"/>
                </a:solidFill>
                <a:latin typeface="Arial"/>
                <a:ea typeface="Arial"/>
              </a:rPr>
              <a:t>Roar training videos: </a:t>
            </a:r>
            <a:r>
              <a:rPr b="0" lang="en" sz="1400" spc="-1" strike="noStrike" u="sng">
                <a:solidFill>
                  <a:srgbClr val="0097a7"/>
                </a:solidFill>
                <a:uFillTx/>
                <a:latin typeface="Arial"/>
                <a:ea typeface="Arial"/>
                <a:hlinkClick r:id="rId4"/>
              </a:rPr>
              <a:t>https://www.icds.psu.edu/computing-services/roar-training-series/</a:t>
            </a:r>
            <a:r>
              <a:rPr b="0" lang="en" sz="1400" spc="-1" strike="noStrike">
                <a:solidFill>
                  <a:srgbClr val="000000"/>
                </a:solidFill>
                <a:latin typeface="Arial"/>
                <a:ea typeface="Arial"/>
              </a:rPr>
              <a:t> </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311760" y="322200"/>
            <a:ext cx="8520120" cy="841320"/>
          </a:xfrm>
          <a:prstGeom prst="rect">
            <a:avLst/>
          </a:prstGeom>
          <a:noFill/>
          <a:ln w="0">
            <a:noFill/>
          </a:ln>
        </p:spPr>
        <p:txBody>
          <a:bodyPr tIns="91440" bIns="91440" anchor="ctr">
            <a:normAutofit/>
          </a:bodyPr>
          <a:p>
            <a:pPr algn="ctr">
              <a:lnSpc>
                <a:spcPct val="100000"/>
              </a:lnSpc>
              <a:buNone/>
              <a:tabLst>
                <a:tab algn="l" pos="0"/>
              </a:tabLst>
            </a:pPr>
            <a:r>
              <a:rPr b="0" lang="en" sz="3600" spc="-1" strike="noStrike">
                <a:solidFill>
                  <a:srgbClr val="000000"/>
                </a:solidFill>
                <a:latin typeface="Arial"/>
                <a:ea typeface="Arial"/>
              </a:rPr>
              <a:t>Session 1: What is Linux?</a:t>
            </a:r>
            <a:endParaRPr b="0" lang="en-US" sz="3600" spc="-1" strike="noStrike">
              <a:solidFill>
                <a:srgbClr val="000000"/>
              </a:solidFill>
              <a:latin typeface="Arial"/>
            </a:endParaRPr>
          </a:p>
        </p:txBody>
      </p:sp>
      <p:sp>
        <p:nvSpPr>
          <p:cNvPr id="176" name="Google Shape;79;p16"/>
          <p:cNvSpPr/>
          <p:nvPr/>
        </p:nvSpPr>
        <p:spPr>
          <a:xfrm>
            <a:off x="5136480" y="4693320"/>
            <a:ext cx="1938240" cy="183240"/>
          </a:xfrm>
          <a:prstGeom prst="rect">
            <a:avLst/>
          </a:prstGeom>
          <a:noFill/>
          <a:ln w="0">
            <a:noFill/>
          </a:ln>
        </p:spPr>
        <p:style>
          <a:lnRef idx="0"/>
          <a:fillRef idx="0"/>
          <a:effectRef idx="0"/>
          <a:fontRef idx="minor"/>
        </p:style>
        <p:txBody>
          <a:bodyPr tIns="92160" bIns="92160" anchor="t">
            <a:spAutoFit/>
          </a:bodyPr>
          <a:p>
            <a:pPr>
              <a:lnSpc>
                <a:spcPct val="100000"/>
              </a:lnSpc>
              <a:buNone/>
              <a:tabLst>
                <a:tab algn="l" pos="0"/>
              </a:tabLst>
            </a:pPr>
            <a:r>
              <a:rPr b="0" lang="en" sz="600" spc="-1" strike="noStrike" u="sng">
                <a:solidFill>
                  <a:srgbClr val="0097a7"/>
                </a:solidFill>
                <a:uFillTx/>
                <a:latin typeface="Arial"/>
                <a:ea typeface="Arial"/>
                <a:hlinkClick r:id="rId1"/>
              </a:rPr>
              <a:t>https://www.britannica.com/technology/computer</a:t>
            </a:r>
            <a:r>
              <a:rPr b="0" lang="en" sz="600" spc="-1" strike="noStrike">
                <a:solidFill>
                  <a:srgbClr val="000000"/>
                </a:solidFill>
                <a:latin typeface="Arial"/>
                <a:ea typeface="Arial"/>
              </a:rPr>
              <a:t> </a:t>
            </a:r>
            <a:endParaRPr b="0" lang="en-US" sz="600" spc="-1" strike="noStrike">
              <a:latin typeface="Arial"/>
            </a:endParaRPr>
          </a:p>
        </p:txBody>
      </p:sp>
      <p:pic>
        <p:nvPicPr>
          <p:cNvPr id="177" name="Google Shape;80;p16" descr=""/>
          <p:cNvPicPr/>
          <p:nvPr/>
        </p:nvPicPr>
        <p:blipFill>
          <a:blip r:embed="rId2"/>
          <a:stretch/>
        </p:blipFill>
        <p:spPr>
          <a:xfrm>
            <a:off x="1998000" y="1163880"/>
            <a:ext cx="5147640" cy="352908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The Truth About CPUs, Cores, and Processes</a:t>
            </a:r>
            <a:endParaRPr b="0" lang="en-US" sz="2800" spc="-1" strike="noStrike">
              <a:solidFill>
                <a:srgbClr val="000000"/>
              </a:solidFill>
              <a:latin typeface="Arial"/>
            </a:endParaRPr>
          </a:p>
        </p:txBody>
      </p:sp>
      <p:sp>
        <p:nvSpPr>
          <p:cNvPr id="365" name="PlaceHolder 2"/>
          <p:cNvSpPr>
            <a:spLocks noGrp="1"/>
          </p:cNvSpPr>
          <p:nvPr>
            <p:ph/>
          </p:nvPr>
        </p:nvSpPr>
        <p:spPr>
          <a:xfrm>
            <a:off x="311760" y="1152360"/>
            <a:ext cx="8520120" cy="3416040"/>
          </a:xfrm>
          <a:prstGeom prst="rect">
            <a:avLst/>
          </a:prstGeom>
          <a:noFill/>
          <a:ln w="0">
            <a:noFill/>
          </a:ln>
        </p:spPr>
        <p:txBody>
          <a:bodyPr tIns="91440" bIns="91440" anchor="t">
            <a:normAutofit/>
          </a:bodyPr>
          <a:p>
            <a:pPr marL="457200" indent="-343080">
              <a:lnSpc>
                <a:spcPct val="115000"/>
              </a:lnSpc>
              <a:buClr>
                <a:srgbClr val="000000"/>
              </a:buClr>
              <a:buFont typeface="Arial"/>
              <a:buChar char="●"/>
            </a:pPr>
            <a:r>
              <a:rPr b="1" lang="en" sz="1800" spc="-1" strike="noStrike">
                <a:solidFill>
                  <a:srgbClr val="000000"/>
                </a:solidFill>
                <a:latin typeface="Arial"/>
                <a:ea typeface="Arial"/>
              </a:rPr>
              <a:t>Hyperthreading:</a:t>
            </a:r>
            <a:r>
              <a:rPr b="0" lang="en" sz="1800" spc="-1" strike="noStrike">
                <a:solidFill>
                  <a:srgbClr val="000000"/>
                </a:solidFill>
                <a:latin typeface="Arial"/>
                <a:ea typeface="Arial"/>
              </a:rPr>
              <a:t> A method where a single core can handle multiple processes. Each process is called a thread</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Threads are sometimes called “virtual cores”</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The CPU core will switch between virtual cores when the currently-executing thread is waiting on data from memory, disk, or the network</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000000"/>
                </a:solidFill>
                <a:latin typeface="Arial"/>
                <a:ea typeface="Arial"/>
              </a:rPr>
              <a:t>Socket:</a:t>
            </a:r>
            <a:r>
              <a:rPr b="0" lang="en" sz="1800" spc="-1" strike="noStrike">
                <a:solidFill>
                  <a:srgbClr val="000000"/>
                </a:solidFill>
                <a:latin typeface="Arial"/>
                <a:ea typeface="Arial"/>
              </a:rPr>
              <a:t> Place on a motherboard to plug in a computer chip</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Often, # sockets = # computer chips</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0" lang="en" sz="1800" spc="-1" strike="noStrike">
                <a:solidFill>
                  <a:srgbClr val="000000"/>
                </a:solidFill>
                <a:latin typeface="Arial"/>
                <a:ea typeface="Arial"/>
              </a:rPr>
              <a:t>Determining the number of processors: </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Processors = (# computer chips or sockets) X (# cores per chip) X (# threads per core)</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Processors are also called CPUs</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38761d"/>
                </a:solidFill>
                <a:latin typeface="Courier New"/>
                <a:ea typeface="Courier New"/>
              </a:rPr>
              <a:t>lscpu</a:t>
            </a:r>
            <a:r>
              <a:rPr b="0" lang="en" sz="1800" spc="-1" strike="noStrike">
                <a:solidFill>
                  <a:srgbClr val="000000"/>
                </a:solidFill>
                <a:latin typeface="Arial"/>
                <a:ea typeface="Arial"/>
              </a:rPr>
              <a:t> displays the number of sockets, cores, threads, and CPUs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Example: ulteosrv2</a:t>
            </a:r>
            <a:endParaRPr b="0" lang="en-US" sz="2800" spc="-1" strike="noStrike">
              <a:solidFill>
                <a:srgbClr val="000000"/>
              </a:solidFill>
              <a:latin typeface="Arial"/>
            </a:endParaRPr>
          </a:p>
        </p:txBody>
      </p:sp>
      <p:sp>
        <p:nvSpPr>
          <p:cNvPr id="367" name="Google Shape;417;p53"/>
          <p:cNvSpPr/>
          <p:nvPr/>
        </p:nvSpPr>
        <p:spPr>
          <a:xfrm>
            <a:off x="311760" y="1302480"/>
            <a:ext cx="8520120" cy="425880"/>
          </a:xfrm>
          <a:prstGeom prst="rect">
            <a:avLst/>
          </a:prstGeom>
          <a:noFill/>
          <a:ln w="28440">
            <a:solidFill>
              <a:srgbClr val="980000"/>
            </a:solidFill>
            <a:round/>
          </a:ln>
        </p:spPr>
        <p:style>
          <a:lnRef idx="0"/>
          <a:fillRef idx="0"/>
          <a:effectRef idx="0"/>
          <a:fontRef idx="minor"/>
        </p:style>
        <p:txBody>
          <a:bodyPr tIns="91440" bIns="91440" anchor="t">
            <a:spAutoFit/>
          </a:bodyPr>
          <a:p>
            <a:pPr algn="ctr">
              <a:lnSpc>
                <a:spcPct val="100000"/>
              </a:lnSpc>
              <a:buNone/>
              <a:tabLst>
                <a:tab algn="l" pos="0"/>
              </a:tabLst>
            </a:pPr>
            <a:r>
              <a:rPr b="1" lang="en" sz="1600" spc="-1" strike="noStrike">
                <a:solidFill>
                  <a:srgbClr val="980000"/>
                </a:solidFill>
                <a:latin typeface="Arial"/>
                <a:ea typeface="Arial"/>
              </a:rPr>
              <a:t>ulteosrv2</a:t>
            </a:r>
            <a:endParaRPr b="0" lang="en-US" sz="1600" spc="-1" strike="noStrike">
              <a:latin typeface="Arial"/>
            </a:endParaRPr>
          </a:p>
        </p:txBody>
      </p:sp>
      <p:sp>
        <p:nvSpPr>
          <p:cNvPr id="368" name="Google Shape;418;p53"/>
          <p:cNvSpPr/>
          <p:nvPr/>
        </p:nvSpPr>
        <p:spPr>
          <a:xfrm>
            <a:off x="311760" y="1832400"/>
            <a:ext cx="4202280" cy="425880"/>
          </a:xfrm>
          <a:prstGeom prst="rect">
            <a:avLst/>
          </a:prstGeom>
          <a:noFill/>
          <a:ln w="28440">
            <a:solidFill>
              <a:srgbClr val="0000ff"/>
            </a:solidFill>
            <a:round/>
          </a:ln>
        </p:spPr>
        <p:style>
          <a:lnRef idx="0"/>
          <a:fillRef idx="0"/>
          <a:effectRef idx="0"/>
          <a:fontRef idx="minor"/>
        </p:style>
        <p:txBody>
          <a:bodyPr tIns="91440" bIns="91440" anchor="t">
            <a:spAutoFit/>
          </a:bodyPr>
          <a:p>
            <a:pPr algn="ctr">
              <a:lnSpc>
                <a:spcPct val="100000"/>
              </a:lnSpc>
              <a:buNone/>
              <a:tabLst>
                <a:tab algn="l" pos="0"/>
              </a:tabLst>
            </a:pPr>
            <a:r>
              <a:rPr b="1" lang="en" sz="1600" spc="-1" strike="noStrike">
                <a:solidFill>
                  <a:srgbClr val="0000ff"/>
                </a:solidFill>
                <a:latin typeface="Arial"/>
                <a:ea typeface="Arial"/>
              </a:rPr>
              <a:t>Socket 1: Intel Xeon E5-2420</a:t>
            </a:r>
            <a:endParaRPr b="0" lang="en-US" sz="1600" spc="-1" strike="noStrike">
              <a:latin typeface="Arial"/>
            </a:endParaRPr>
          </a:p>
        </p:txBody>
      </p:sp>
      <p:sp>
        <p:nvSpPr>
          <p:cNvPr id="369" name="Google Shape;419;p53"/>
          <p:cNvSpPr/>
          <p:nvPr/>
        </p:nvSpPr>
        <p:spPr>
          <a:xfrm>
            <a:off x="4629600" y="1832400"/>
            <a:ext cx="4202280" cy="425880"/>
          </a:xfrm>
          <a:prstGeom prst="rect">
            <a:avLst/>
          </a:prstGeom>
          <a:noFill/>
          <a:ln w="28440">
            <a:solidFill>
              <a:srgbClr val="0000ff"/>
            </a:solidFill>
            <a:round/>
          </a:ln>
        </p:spPr>
        <p:style>
          <a:lnRef idx="0"/>
          <a:fillRef idx="0"/>
          <a:effectRef idx="0"/>
          <a:fontRef idx="minor"/>
        </p:style>
        <p:txBody>
          <a:bodyPr tIns="91440" bIns="91440" anchor="t">
            <a:spAutoFit/>
          </a:bodyPr>
          <a:p>
            <a:pPr algn="ctr">
              <a:lnSpc>
                <a:spcPct val="100000"/>
              </a:lnSpc>
              <a:buNone/>
              <a:tabLst>
                <a:tab algn="l" pos="0"/>
              </a:tabLst>
            </a:pPr>
            <a:r>
              <a:rPr b="1" lang="en" sz="1600" spc="-1" strike="noStrike">
                <a:solidFill>
                  <a:srgbClr val="0000ff"/>
                </a:solidFill>
                <a:latin typeface="Arial"/>
                <a:ea typeface="Arial"/>
              </a:rPr>
              <a:t>Socket 2: Intel Xeon E5-2420</a:t>
            </a:r>
            <a:endParaRPr b="0" lang="en-US" sz="1600" spc="-1" strike="noStrike">
              <a:latin typeface="Arial"/>
            </a:endParaRPr>
          </a:p>
        </p:txBody>
      </p:sp>
      <p:sp>
        <p:nvSpPr>
          <p:cNvPr id="370" name="Google Shape;420;p53"/>
          <p:cNvSpPr/>
          <p:nvPr/>
        </p:nvSpPr>
        <p:spPr>
          <a:xfrm>
            <a:off x="311760" y="2362320"/>
            <a:ext cx="639720" cy="425880"/>
          </a:xfrm>
          <a:prstGeom prst="rect">
            <a:avLst/>
          </a:prstGeom>
          <a:noFill/>
          <a:ln w="28440">
            <a:solidFill>
              <a:srgbClr val="38761d"/>
            </a:solidFill>
            <a:round/>
          </a:ln>
        </p:spPr>
        <p:style>
          <a:lnRef idx="0"/>
          <a:fillRef idx="0"/>
          <a:effectRef idx="0"/>
          <a:fontRef idx="minor"/>
        </p:style>
        <p:txBody>
          <a:bodyPr tIns="91440" bIns="91440" anchor="t">
            <a:spAutoFit/>
          </a:bodyPr>
          <a:p>
            <a:pPr algn="ctr">
              <a:lnSpc>
                <a:spcPct val="100000"/>
              </a:lnSpc>
              <a:buNone/>
              <a:tabLst>
                <a:tab algn="l" pos="0"/>
              </a:tabLst>
            </a:pPr>
            <a:r>
              <a:rPr b="1" lang="en" sz="1600" spc="-1" strike="noStrike">
                <a:solidFill>
                  <a:srgbClr val="38761d"/>
                </a:solidFill>
                <a:latin typeface="Arial"/>
                <a:ea typeface="Arial"/>
              </a:rPr>
              <a:t>C</a:t>
            </a:r>
            <a:endParaRPr b="0" lang="en-US" sz="1600" spc="-1" strike="noStrike">
              <a:latin typeface="Arial"/>
            </a:endParaRPr>
          </a:p>
        </p:txBody>
      </p:sp>
      <p:sp>
        <p:nvSpPr>
          <p:cNvPr id="371" name="Google Shape;421;p53"/>
          <p:cNvSpPr/>
          <p:nvPr/>
        </p:nvSpPr>
        <p:spPr>
          <a:xfrm>
            <a:off x="1023840" y="2362320"/>
            <a:ext cx="639720" cy="425880"/>
          </a:xfrm>
          <a:prstGeom prst="rect">
            <a:avLst/>
          </a:prstGeom>
          <a:noFill/>
          <a:ln w="28440">
            <a:solidFill>
              <a:srgbClr val="38761d"/>
            </a:solidFill>
            <a:round/>
          </a:ln>
        </p:spPr>
        <p:style>
          <a:lnRef idx="0"/>
          <a:fillRef idx="0"/>
          <a:effectRef idx="0"/>
          <a:fontRef idx="minor"/>
        </p:style>
        <p:txBody>
          <a:bodyPr tIns="91440" bIns="91440" anchor="t">
            <a:spAutoFit/>
          </a:bodyPr>
          <a:p>
            <a:pPr algn="ctr">
              <a:lnSpc>
                <a:spcPct val="100000"/>
              </a:lnSpc>
              <a:buNone/>
              <a:tabLst>
                <a:tab algn="l" pos="0"/>
              </a:tabLst>
            </a:pPr>
            <a:r>
              <a:rPr b="1" lang="en" sz="1600" spc="-1" strike="noStrike">
                <a:solidFill>
                  <a:srgbClr val="38761d"/>
                </a:solidFill>
                <a:latin typeface="Arial"/>
                <a:ea typeface="Arial"/>
              </a:rPr>
              <a:t>C</a:t>
            </a:r>
            <a:endParaRPr b="0" lang="en-US" sz="1600" spc="-1" strike="noStrike">
              <a:latin typeface="Arial"/>
            </a:endParaRPr>
          </a:p>
        </p:txBody>
      </p:sp>
      <p:sp>
        <p:nvSpPr>
          <p:cNvPr id="372" name="Google Shape;422;p53"/>
          <p:cNvSpPr/>
          <p:nvPr/>
        </p:nvSpPr>
        <p:spPr>
          <a:xfrm>
            <a:off x="1736280" y="2362320"/>
            <a:ext cx="639720" cy="425880"/>
          </a:xfrm>
          <a:prstGeom prst="rect">
            <a:avLst/>
          </a:prstGeom>
          <a:noFill/>
          <a:ln w="28440">
            <a:solidFill>
              <a:srgbClr val="38761d"/>
            </a:solidFill>
            <a:round/>
          </a:ln>
        </p:spPr>
        <p:style>
          <a:lnRef idx="0"/>
          <a:fillRef idx="0"/>
          <a:effectRef idx="0"/>
          <a:fontRef idx="minor"/>
        </p:style>
        <p:txBody>
          <a:bodyPr tIns="91440" bIns="91440" anchor="t">
            <a:spAutoFit/>
          </a:bodyPr>
          <a:p>
            <a:pPr algn="ctr">
              <a:lnSpc>
                <a:spcPct val="100000"/>
              </a:lnSpc>
              <a:buNone/>
              <a:tabLst>
                <a:tab algn="l" pos="0"/>
              </a:tabLst>
            </a:pPr>
            <a:r>
              <a:rPr b="1" lang="en" sz="1600" spc="-1" strike="noStrike">
                <a:solidFill>
                  <a:srgbClr val="38761d"/>
                </a:solidFill>
                <a:latin typeface="Arial"/>
                <a:ea typeface="Arial"/>
              </a:rPr>
              <a:t>C</a:t>
            </a:r>
            <a:endParaRPr b="0" lang="en-US" sz="1600" spc="-1" strike="noStrike">
              <a:latin typeface="Arial"/>
            </a:endParaRPr>
          </a:p>
        </p:txBody>
      </p:sp>
      <p:sp>
        <p:nvSpPr>
          <p:cNvPr id="373" name="Google Shape;423;p53"/>
          <p:cNvSpPr/>
          <p:nvPr/>
        </p:nvSpPr>
        <p:spPr>
          <a:xfrm>
            <a:off x="2447280" y="2362320"/>
            <a:ext cx="639720" cy="425880"/>
          </a:xfrm>
          <a:prstGeom prst="rect">
            <a:avLst/>
          </a:prstGeom>
          <a:noFill/>
          <a:ln w="28440">
            <a:solidFill>
              <a:srgbClr val="38761d"/>
            </a:solidFill>
            <a:round/>
          </a:ln>
        </p:spPr>
        <p:style>
          <a:lnRef idx="0"/>
          <a:fillRef idx="0"/>
          <a:effectRef idx="0"/>
          <a:fontRef idx="minor"/>
        </p:style>
        <p:txBody>
          <a:bodyPr tIns="91440" bIns="91440" anchor="t">
            <a:spAutoFit/>
          </a:bodyPr>
          <a:p>
            <a:pPr algn="ctr">
              <a:lnSpc>
                <a:spcPct val="100000"/>
              </a:lnSpc>
              <a:buNone/>
              <a:tabLst>
                <a:tab algn="l" pos="0"/>
              </a:tabLst>
            </a:pPr>
            <a:r>
              <a:rPr b="1" lang="en" sz="1600" spc="-1" strike="noStrike">
                <a:solidFill>
                  <a:srgbClr val="38761d"/>
                </a:solidFill>
                <a:latin typeface="Arial"/>
                <a:ea typeface="Arial"/>
              </a:rPr>
              <a:t>C</a:t>
            </a:r>
            <a:endParaRPr b="0" lang="en-US" sz="1600" spc="-1" strike="noStrike">
              <a:latin typeface="Arial"/>
            </a:endParaRPr>
          </a:p>
        </p:txBody>
      </p:sp>
      <p:sp>
        <p:nvSpPr>
          <p:cNvPr id="374" name="Google Shape;424;p53"/>
          <p:cNvSpPr/>
          <p:nvPr/>
        </p:nvSpPr>
        <p:spPr>
          <a:xfrm>
            <a:off x="3160800" y="2362320"/>
            <a:ext cx="639720" cy="425880"/>
          </a:xfrm>
          <a:prstGeom prst="rect">
            <a:avLst/>
          </a:prstGeom>
          <a:noFill/>
          <a:ln w="28440">
            <a:solidFill>
              <a:srgbClr val="38761d"/>
            </a:solidFill>
            <a:round/>
          </a:ln>
        </p:spPr>
        <p:style>
          <a:lnRef idx="0"/>
          <a:fillRef idx="0"/>
          <a:effectRef idx="0"/>
          <a:fontRef idx="minor"/>
        </p:style>
        <p:txBody>
          <a:bodyPr tIns="91440" bIns="91440" anchor="t">
            <a:spAutoFit/>
          </a:bodyPr>
          <a:p>
            <a:pPr algn="ctr">
              <a:lnSpc>
                <a:spcPct val="100000"/>
              </a:lnSpc>
              <a:buNone/>
              <a:tabLst>
                <a:tab algn="l" pos="0"/>
              </a:tabLst>
            </a:pPr>
            <a:r>
              <a:rPr b="1" lang="en" sz="1600" spc="-1" strike="noStrike">
                <a:solidFill>
                  <a:srgbClr val="38761d"/>
                </a:solidFill>
                <a:latin typeface="Arial"/>
                <a:ea typeface="Arial"/>
              </a:rPr>
              <a:t>C</a:t>
            </a:r>
            <a:endParaRPr b="0" lang="en-US" sz="1600" spc="-1" strike="noStrike">
              <a:latin typeface="Arial"/>
            </a:endParaRPr>
          </a:p>
        </p:txBody>
      </p:sp>
      <p:sp>
        <p:nvSpPr>
          <p:cNvPr id="375" name="Google Shape;425;p53"/>
          <p:cNvSpPr/>
          <p:nvPr/>
        </p:nvSpPr>
        <p:spPr>
          <a:xfrm>
            <a:off x="3874320" y="2362320"/>
            <a:ext cx="639720" cy="425880"/>
          </a:xfrm>
          <a:prstGeom prst="rect">
            <a:avLst/>
          </a:prstGeom>
          <a:noFill/>
          <a:ln w="28440">
            <a:solidFill>
              <a:srgbClr val="38761d"/>
            </a:solidFill>
            <a:round/>
          </a:ln>
        </p:spPr>
        <p:style>
          <a:lnRef idx="0"/>
          <a:fillRef idx="0"/>
          <a:effectRef idx="0"/>
          <a:fontRef idx="minor"/>
        </p:style>
        <p:txBody>
          <a:bodyPr tIns="91440" bIns="91440" anchor="t">
            <a:spAutoFit/>
          </a:bodyPr>
          <a:p>
            <a:pPr algn="ctr">
              <a:lnSpc>
                <a:spcPct val="100000"/>
              </a:lnSpc>
              <a:buNone/>
              <a:tabLst>
                <a:tab algn="l" pos="0"/>
              </a:tabLst>
            </a:pPr>
            <a:r>
              <a:rPr b="1" lang="en" sz="1600" spc="-1" strike="noStrike">
                <a:solidFill>
                  <a:srgbClr val="38761d"/>
                </a:solidFill>
                <a:latin typeface="Arial"/>
                <a:ea typeface="Arial"/>
              </a:rPr>
              <a:t>C</a:t>
            </a:r>
            <a:endParaRPr b="0" lang="en-US" sz="1600" spc="-1" strike="noStrike">
              <a:latin typeface="Arial"/>
            </a:endParaRPr>
          </a:p>
        </p:txBody>
      </p:sp>
      <p:sp>
        <p:nvSpPr>
          <p:cNvPr id="376" name="Google Shape;426;p53"/>
          <p:cNvSpPr/>
          <p:nvPr/>
        </p:nvSpPr>
        <p:spPr>
          <a:xfrm>
            <a:off x="7485120" y="2362320"/>
            <a:ext cx="639720" cy="425880"/>
          </a:xfrm>
          <a:prstGeom prst="rect">
            <a:avLst/>
          </a:prstGeom>
          <a:noFill/>
          <a:ln w="28440">
            <a:solidFill>
              <a:srgbClr val="38761d"/>
            </a:solidFill>
            <a:round/>
          </a:ln>
        </p:spPr>
        <p:style>
          <a:lnRef idx="0"/>
          <a:fillRef idx="0"/>
          <a:effectRef idx="0"/>
          <a:fontRef idx="minor"/>
        </p:style>
        <p:txBody>
          <a:bodyPr tIns="91440" bIns="91440" anchor="t">
            <a:spAutoFit/>
          </a:bodyPr>
          <a:p>
            <a:pPr algn="ctr">
              <a:lnSpc>
                <a:spcPct val="100000"/>
              </a:lnSpc>
              <a:buNone/>
              <a:tabLst>
                <a:tab algn="l" pos="0"/>
              </a:tabLst>
            </a:pPr>
            <a:r>
              <a:rPr b="1" lang="en" sz="1600" spc="-1" strike="noStrike">
                <a:solidFill>
                  <a:srgbClr val="38761d"/>
                </a:solidFill>
                <a:latin typeface="Arial"/>
                <a:ea typeface="Arial"/>
              </a:rPr>
              <a:t>C</a:t>
            </a:r>
            <a:endParaRPr b="0" lang="en-US" sz="1600" spc="-1" strike="noStrike">
              <a:latin typeface="Arial"/>
            </a:endParaRPr>
          </a:p>
        </p:txBody>
      </p:sp>
      <p:sp>
        <p:nvSpPr>
          <p:cNvPr id="377" name="Google Shape;427;p53"/>
          <p:cNvSpPr/>
          <p:nvPr/>
        </p:nvSpPr>
        <p:spPr>
          <a:xfrm>
            <a:off x="6778080" y="2362320"/>
            <a:ext cx="639720" cy="425880"/>
          </a:xfrm>
          <a:prstGeom prst="rect">
            <a:avLst/>
          </a:prstGeom>
          <a:noFill/>
          <a:ln w="28440">
            <a:solidFill>
              <a:srgbClr val="38761d"/>
            </a:solidFill>
            <a:round/>
          </a:ln>
        </p:spPr>
        <p:style>
          <a:lnRef idx="0"/>
          <a:fillRef idx="0"/>
          <a:effectRef idx="0"/>
          <a:fontRef idx="minor"/>
        </p:style>
        <p:txBody>
          <a:bodyPr tIns="91440" bIns="91440" anchor="t">
            <a:spAutoFit/>
          </a:bodyPr>
          <a:p>
            <a:pPr algn="ctr">
              <a:lnSpc>
                <a:spcPct val="100000"/>
              </a:lnSpc>
              <a:buNone/>
              <a:tabLst>
                <a:tab algn="l" pos="0"/>
              </a:tabLst>
            </a:pPr>
            <a:r>
              <a:rPr b="1" lang="en" sz="1600" spc="-1" strike="noStrike">
                <a:solidFill>
                  <a:srgbClr val="38761d"/>
                </a:solidFill>
                <a:latin typeface="Arial"/>
                <a:ea typeface="Arial"/>
              </a:rPr>
              <a:t>C</a:t>
            </a:r>
            <a:endParaRPr b="0" lang="en-US" sz="1600" spc="-1" strike="noStrike">
              <a:latin typeface="Arial"/>
            </a:endParaRPr>
          </a:p>
        </p:txBody>
      </p:sp>
      <p:sp>
        <p:nvSpPr>
          <p:cNvPr id="378" name="Google Shape;428;p53"/>
          <p:cNvSpPr/>
          <p:nvPr/>
        </p:nvSpPr>
        <p:spPr>
          <a:xfrm>
            <a:off x="6057360" y="2362320"/>
            <a:ext cx="639720" cy="425880"/>
          </a:xfrm>
          <a:prstGeom prst="rect">
            <a:avLst/>
          </a:prstGeom>
          <a:noFill/>
          <a:ln w="28440">
            <a:solidFill>
              <a:srgbClr val="38761d"/>
            </a:solidFill>
            <a:round/>
          </a:ln>
        </p:spPr>
        <p:style>
          <a:lnRef idx="0"/>
          <a:fillRef idx="0"/>
          <a:effectRef idx="0"/>
          <a:fontRef idx="minor"/>
        </p:style>
        <p:txBody>
          <a:bodyPr tIns="91440" bIns="91440" anchor="t">
            <a:spAutoFit/>
          </a:bodyPr>
          <a:p>
            <a:pPr algn="ctr">
              <a:lnSpc>
                <a:spcPct val="100000"/>
              </a:lnSpc>
              <a:buNone/>
              <a:tabLst>
                <a:tab algn="l" pos="0"/>
              </a:tabLst>
            </a:pPr>
            <a:r>
              <a:rPr b="1" lang="en" sz="1600" spc="-1" strike="noStrike">
                <a:solidFill>
                  <a:srgbClr val="38761d"/>
                </a:solidFill>
                <a:latin typeface="Arial"/>
                <a:ea typeface="Arial"/>
              </a:rPr>
              <a:t>C</a:t>
            </a:r>
            <a:endParaRPr b="0" lang="en-US" sz="1600" spc="-1" strike="noStrike">
              <a:latin typeface="Arial"/>
            </a:endParaRPr>
          </a:p>
        </p:txBody>
      </p:sp>
      <p:sp>
        <p:nvSpPr>
          <p:cNvPr id="379" name="Google Shape;429;p53"/>
          <p:cNvSpPr/>
          <p:nvPr/>
        </p:nvSpPr>
        <p:spPr>
          <a:xfrm>
            <a:off x="5343480" y="2362320"/>
            <a:ext cx="639720" cy="425880"/>
          </a:xfrm>
          <a:prstGeom prst="rect">
            <a:avLst/>
          </a:prstGeom>
          <a:noFill/>
          <a:ln w="28440">
            <a:solidFill>
              <a:srgbClr val="38761d"/>
            </a:solidFill>
            <a:round/>
          </a:ln>
        </p:spPr>
        <p:style>
          <a:lnRef idx="0"/>
          <a:fillRef idx="0"/>
          <a:effectRef idx="0"/>
          <a:fontRef idx="minor"/>
        </p:style>
        <p:txBody>
          <a:bodyPr tIns="91440" bIns="91440" anchor="t">
            <a:spAutoFit/>
          </a:bodyPr>
          <a:p>
            <a:pPr algn="ctr">
              <a:lnSpc>
                <a:spcPct val="100000"/>
              </a:lnSpc>
              <a:buNone/>
              <a:tabLst>
                <a:tab algn="l" pos="0"/>
              </a:tabLst>
            </a:pPr>
            <a:r>
              <a:rPr b="1" lang="en" sz="1600" spc="-1" strike="noStrike">
                <a:solidFill>
                  <a:srgbClr val="38761d"/>
                </a:solidFill>
                <a:latin typeface="Arial"/>
                <a:ea typeface="Arial"/>
              </a:rPr>
              <a:t>C</a:t>
            </a:r>
            <a:endParaRPr b="0" lang="en-US" sz="1600" spc="-1" strike="noStrike">
              <a:latin typeface="Arial"/>
            </a:endParaRPr>
          </a:p>
        </p:txBody>
      </p:sp>
      <p:sp>
        <p:nvSpPr>
          <p:cNvPr id="380" name="Google Shape;430;p53"/>
          <p:cNvSpPr/>
          <p:nvPr/>
        </p:nvSpPr>
        <p:spPr>
          <a:xfrm>
            <a:off x="8192160" y="2362320"/>
            <a:ext cx="639720" cy="425880"/>
          </a:xfrm>
          <a:prstGeom prst="rect">
            <a:avLst/>
          </a:prstGeom>
          <a:noFill/>
          <a:ln w="28440">
            <a:solidFill>
              <a:srgbClr val="38761d"/>
            </a:solidFill>
            <a:round/>
          </a:ln>
        </p:spPr>
        <p:style>
          <a:lnRef idx="0"/>
          <a:fillRef idx="0"/>
          <a:effectRef idx="0"/>
          <a:fontRef idx="minor"/>
        </p:style>
        <p:txBody>
          <a:bodyPr tIns="91440" bIns="91440" anchor="t">
            <a:spAutoFit/>
          </a:bodyPr>
          <a:p>
            <a:pPr algn="ctr">
              <a:lnSpc>
                <a:spcPct val="100000"/>
              </a:lnSpc>
              <a:buNone/>
              <a:tabLst>
                <a:tab algn="l" pos="0"/>
              </a:tabLst>
            </a:pPr>
            <a:r>
              <a:rPr b="1" lang="en" sz="1600" spc="-1" strike="noStrike">
                <a:solidFill>
                  <a:srgbClr val="38761d"/>
                </a:solidFill>
                <a:latin typeface="Arial"/>
                <a:ea typeface="Arial"/>
              </a:rPr>
              <a:t>C</a:t>
            </a:r>
            <a:endParaRPr b="0" lang="en-US" sz="1600" spc="-1" strike="noStrike">
              <a:latin typeface="Arial"/>
            </a:endParaRPr>
          </a:p>
        </p:txBody>
      </p:sp>
      <p:sp>
        <p:nvSpPr>
          <p:cNvPr id="381" name="Google Shape;431;p53"/>
          <p:cNvSpPr/>
          <p:nvPr/>
        </p:nvSpPr>
        <p:spPr>
          <a:xfrm>
            <a:off x="4629600" y="2362320"/>
            <a:ext cx="639720" cy="425880"/>
          </a:xfrm>
          <a:prstGeom prst="rect">
            <a:avLst/>
          </a:prstGeom>
          <a:noFill/>
          <a:ln w="28440">
            <a:solidFill>
              <a:srgbClr val="38761d"/>
            </a:solidFill>
            <a:round/>
          </a:ln>
        </p:spPr>
        <p:style>
          <a:lnRef idx="0"/>
          <a:fillRef idx="0"/>
          <a:effectRef idx="0"/>
          <a:fontRef idx="minor"/>
        </p:style>
        <p:txBody>
          <a:bodyPr tIns="91440" bIns="91440" anchor="t">
            <a:spAutoFit/>
          </a:bodyPr>
          <a:p>
            <a:pPr algn="ctr">
              <a:lnSpc>
                <a:spcPct val="100000"/>
              </a:lnSpc>
              <a:buNone/>
              <a:tabLst>
                <a:tab algn="l" pos="0"/>
              </a:tabLst>
            </a:pPr>
            <a:r>
              <a:rPr b="1" lang="en" sz="1600" spc="-1" strike="noStrike">
                <a:solidFill>
                  <a:srgbClr val="38761d"/>
                </a:solidFill>
                <a:latin typeface="Arial"/>
                <a:ea typeface="Arial"/>
              </a:rPr>
              <a:t>C</a:t>
            </a:r>
            <a:endParaRPr b="0" lang="en-US" sz="1600" spc="-1" strike="noStrike">
              <a:latin typeface="Arial"/>
            </a:endParaRPr>
          </a:p>
        </p:txBody>
      </p:sp>
      <p:sp>
        <p:nvSpPr>
          <p:cNvPr id="382" name="Google Shape;432;p53"/>
          <p:cNvSpPr/>
          <p:nvPr/>
        </p:nvSpPr>
        <p:spPr>
          <a:xfrm>
            <a:off x="311760" y="3582720"/>
            <a:ext cx="8520120" cy="100548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0" lang="en" sz="1800" spc="-1" strike="noStrike">
                <a:solidFill>
                  <a:srgbClr val="000000"/>
                </a:solidFill>
                <a:latin typeface="Arial"/>
                <a:ea typeface="Arial"/>
              </a:rPr>
              <a:t>Each chip has 6 cores (denoted </a:t>
            </a:r>
            <a:r>
              <a:rPr b="1" lang="en" sz="1800" spc="-1" strike="noStrike">
                <a:solidFill>
                  <a:srgbClr val="38761d"/>
                </a:solidFill>
                <a:latin typeface="Arial"/>
                <a:ea typeface="Arial"/>
              </a:rPr>
              <a:t>C</a:t>
            </a:r>
            <a:r>
              <a:rPr b="0" lang="en" sz="1800" spc="-1" strike="noStrike">
                <a:solidFill>
                  <a:srgbClr val="000000"/>
                </a:solidFill>
                <a:latin typeface="Arial"/>
                <a:ea typeface="Arial"/>
              </a:rPr>
              <a:t>), and each core has 2 threads (denoted </a:t>
            </a:r>
            <a:r>
              <a:rPr b="1" lang="en" sz="1800" spc="-1" strike="noStrike">
                <a:solidFill>
                  <a:srgbClr val="000000"/>
                </a:solidFill>
                <a:latin typeface="Arial"/>
                <a:ea typeface="Arial"/>
              </a:rPr>
              <a:t>T</a:t>
            </a:r>
            <a:r>
              <a:rPr b="0" lang="en" sz="1800" spc="-1" strike="noStrike">
                <a:solidFill>
                  <a:srgbClr val="000000"/>
                </a:solidFill>
                <a:latin typeface="Arial"/>
                <a:ea typeface="Arial"/>
              </a:rPr>
              <a:t>). Because ulteosrv2 has 2 computer chips, this means ulteosrv2 can handle           2 X 6 X 2 = 24 processes (aka 24 CPUs)</a:t>
            </a:r>
            <a:endParaRPr b="0" lang="en-US" sz="1800" spc="-1" strike="noStrike">
              <a:latin typeface="Arial"/>
            </a:endParaRPr>
          </a:p>
        </p:txBody>
      </p:sp>
      <p:sp>
        <p:nvSpPr>
          <p:cNvPr id="383" name="Google Shape;433;p53"/>
          <p:cNvSpPr/>
          <p:nvPr/>
        </p:nvSpPr>
        <p:spPr>
          <a:xfrm>
            <a:off x="31176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384" name="Google Shape;434;p53"/>
          <p:cNvSpPr/>
          <p:nvPr/>
        </p:nvSpPr>
        <p:spPr>
          <a:xfrm>
            <a:off x="67788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385" name="Google Shape;435;p53"/>
          <p:cNvSpPr/>
          <p:nvPr/>
        </p:nvSpPr>
        <p:spPr>
          <a:xfrm>
            <a:off x="856728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386" name="Google Shape;436;p53"/>
          <p:cNvSpPr/>
          <p:nvPr/>
        </p:nvSpPr>
        <p:spPr>
          <a:xfrm>
            <a:off x="820152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387" name="Google Shape;437;p53"/>
          <p:cNvSpPr/>
          <p:nvPr/>
        </p:nvSpPr>
        <p:spPr>
          <a:xfrm>
            <a:off x="783540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388" name="Google Shape;438;p53"/>
          <p:cNvSpPr/>
          <p:nvPr/>
        </p:nvSpPr>
        <p:spPr>
          <a:xfrm>
            <a:off x="748980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389" name="Google Shape;439;p53"/>
          <p:cNvSpPr/>
          <p:nvPr/>
        </p:nvSpPr>
        <p:spPr>
          <a:xfrm>
            <a:off x="714420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390" name="Google Shape;440;p53"/>
          <p:cNvSpPr/>
          <p:nvPr/>
        </p:nvSpPr>
        <p:spPr>
          <a:xfrm>
            <a:off x="677808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391" name="Google Shape;441;p53"/>
          <p:cNvSpPr/>
          <p:nvPr/>
        </p:nvSpPr>
        <p:spPr>
          <a:xfrm>
            <a:off x="642348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392" name="Google Shape;442;p53"/>
          <p:cNvSpPr/>
          <p:nvPr/>
        </p:nvSpPr>
        <p:spPr>
          <a:xfrm>
            <a:off x="606636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393" name="Google Shape;443;p53"/>
          <p:cNvSpPr/>
          <p:nvPr/>
        </p:nvSpPr>
        <p:spPr>
          <a:xfrm>
            <a:off x="570960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394" name="Google Shape;444;p53"/>
          <p:cNvSpPr/>
          <p:nvPr/>
        </p:nvSpPr>
        <p:spPr>
          <a:xfrm>
            <a:off x="536148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395" name="Google Shape;445;p53"/>
          <p:cNvSpPr/>
          <p:nvPr/>
        </p:nvSpPr>
        <p:spPr>
          <a:xfrm>
            <a:off x="499572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396" name="Google Shape;446;p53"/>
          <p:cNvSpPr/>
          <p:nvPr/>
        </p:nvSpPr>
        <p:spPr>
          <a:xfrm>
            <a:off x="462960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397" name="Google Shape;447;p53"/>
          <p:cNvSpPr/>
          <p:nvPr/>
        </p:nvSpPr>
        <p:spPr>
          <a:xfrm>
            <a:off x="103356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398" name="Google Shape;448;p53"/>
          <p:cNvSpPr/>
          <p:nvPr/>
        </p:nvSpPr>
        <p:spPr>
          <a:xfrm>
            <a:off x="138924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399" name="Google Shape;449;p53"/>
          <p:cNvSpPr/>
          <p:nvPr/>
        </p:nvSpPr>
        <p:spPr>
          <a:xfrm>
            <a:off x="174204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400" name="Google Shape;450;p53"/>
          <p:cNvSpPr/>
          <p:nvPr/>
        </p:nvSpPr>
        <p:spPr>
          <a:xfrm>
            <a:off x="210096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401" name="Google Shape;451;p53"/>
          <p:cNvSpPr/>
          <p:nvPr/>
        </p:nvSpPr>
        <p:spPr>
          <a:xfrm>
            <a:off x="245700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402" name="Google Shape;452;p53"/>
          <p:cNvSpPr/>
          <p:nvPr/>
        </p:nvSpPr>
        <p:spPr>
          <a:xfrm>
            <a:off x="280620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403" name="Google Shape;453;p53"/>
          <p:cNvSpPr/>
          <p:nvPr/>
        </p:nvSpPr>
        <p:spPr>
          <a:xfrm>
            <a:off x="317196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404" name="Google Shape;454;p53"/>
          <p:cNvSpPr/>
          <p:nvPr/>
        </p:nvSpPr>
        <p:spPr>
          <a:xfrm>
            <a:off x="352440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405" name="Google Shape;455;p53"/>
          <p:cNvSpPr/>
          <p:nvPr/>
        </p:nvSpPr>
        <p:spPr>
          <a:xfrm>
            <a:off x="388044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
        <p:nvSpPr>
          <p:cNvPr id="406" name="Google Shape;456;p53"/>
          <p:cNvSpPr/>
          <p:nvPr/>
        </p:nvSpPr>
        <p:spPr>
          <a:xfrm>
            <a:off x="4236120" y="2859840"/>
            <a:ext cx="273960" cy="425880"/>
          </a:xfrm>
          <a:prstGeom prst="rect">
            <a:avLst/>
          </a:prstGeom>
          <a:noFill/>
          <a:ln w="28440">
            <a:solidFill>
              <a:srgbClr val="000000"/>
            </a:solidFill>
            <a:round/>
          </a:ln>
        </p:spPr>
        <p:style>
          <a:lnRef idx="0"/>
          <a:fillRef idx="0"/>
          <a:effectRef idx="0"/>
          <a:fontRef idx="minor"/>
        </p:style>
        <p:txBody>
          <a:bodyPr lIns="0" rIns="0" tIns="91440" bIns="91440" anchor="t">
            <a:spAutoFit/>
          </a:bodyPr>
          <a:p>
            <a:pPr algn="ctr">
              <a:lnSpc>
                <a:spcPct val="100000"/>
              </a:lnSpc>
              <a:buNone/>
              <a:tabLst>
                <a:tab algn="l" pos="0"/>
              </a:tabLst>
            </a:pPr>
            <a:r>
              <a:rPr b="1" lang="en" sz="1600" spc="-1" strike="noStrike">
                <a:solidFill>
                  <a:srgbClr val="000000"/>
                </a:solidFill>
                <a:latin typeface="Arial"/>
                <a:ea typeface="Arial"/>
              </a:rPr>
              <a:t>T</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Google Shape;85;p17"/>
          <p:cNvSpPr/>
          <p:nvPr/>
        </p:nvSpPr>
        <p:spPr>
          <a:xfrm>
            <a:off x="450000" y="1824120"/>
            <a:ext cx="1221120" cy="42588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600" spc="-1" strike="noStrike">
                <a:solidFill>
                  <a:srgbClr val="000000"/>
                </a:solidFill>
                <a:latin typeface="Arial"/>
                <a:ea typeface="Arial"/>
              </a:rPr>
              <a:t>Windows</a:t>
            </a:r>
            <a:endParaRPr b="0" lang="en-US" sz="1600" spc="-1" strike="noStrike">
              <a:latin typeface="Arial"/>
            </a:endParaRPr>
          </a:p>
        </p:txBody>
      </p:sp>
      <p:sp>
        <p:nvSpPr>
          <p:cNvPr id="179" name="Google Shape;86;p17"/>
          <p:cNvSpPr/>
          <p:nvPr/>
        </p:nvSpPr>
        <p:spPr>
          <a:xfrm>
            <a:off x="2170080" y="1824120"/>
            <a:ext cx="955080" cy="42588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600" spc="-1" strike="noStrike">
                <a:solidFill>
                  <a:srgbClr val="000000"/>
                </a:solidFill>
                <a:latin typeface="Arial"/>
                <a:ea typeface="Arial"/>
              </a:rPr>
              <a:t>Mac OS</a:t>
            </a:r>
            <a:endParaRPr b="0" lang="en-US" sz="1600" spc="-1" strike="noStrike">
              <a:latin typeface="Arial"/>
            </a:endParaRPr>
          </a:p>
        </p:txBody>
      </p:sp>
      <p:sp>
        <p:nvSpPr>
          <p:cNvPr id="180" name="Google Shape;87;p17"/>
          <p:cNvSpPr/>
          <p:nvPr/>
        </p:nvSpPr>
        <p:spPr>
          <a:xfrm>
            <a:off x="4757760" y="1824120"/>
            <a:ext cx="803520" cy="42588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600" spc="-1" strike="noStrike">
                <a:solidFill>
                  <a:srgbClr val="000000"/>
                </a:solidFill>
                <a:latin typeface="Arial"/>
                <a:ea typeface="Arial"/>
              </a:rPr>
              <a:t>Linux</a:t>
            </a:r>
            <a:endParaRPr b="0" lang="en-US" sz="1600" spc="-1" strike="noStrike">
              <a:latin typeface="Arial"/>
            </a:endParaRPr>
          </a:p>
        </p:txBody>
      </p:sp>
      <p:sp>
        <p:nvSpPr>
          <p:cNvPr id="181" name="Google Shape;88;p17"/>
          <p:cNvSpPr/>
          <p:nvPr/>
        </p:nvSpPr>
        <p:spPr>
          <a:xfrm>
            <a:off x="992880" y="407160"/>
            <a:ext cx="7157520" cy="79236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1" lang="en" sz="2000" spc="-1" strike="noStrike">
                <a:solidFill>
                  <a:srgbClr val="000000"/>
                </a:solidFill>
                <a:latin typeface="Arial"/>
                <a:ea typeface="Arial"/>
              </a:rPr>
              <a:t>Operating System (OS):</a:t>
            </a:r>
            <a:r>
              <a:rPr b="0" lang="en" sz="2000" spc="-1" strike="noStrike">
                <a:solidFill>
                  <a:srgbClr val="000000"/>
                </a:solidFill>
                <a:latin typeface="Arial"/>
                <a:ea typeface="Arial"/>
              </a:rPr>
              <a:t> Handles hardware-software communication. The central part of the OS is called the </a:t>
            </a:r>
            <a:r>
              <a:rPr b="0" i="1" lang="en" sz="2000" spc="-1" strike="noStrike">
                <a:solidFill>
                  <a:srgbClr val="000000"/>
                </a:solidFill>
                <a:latin typeface="Arial"/>
                <a:ea typeface="Arial"/>
              </a:rPr>
              <a:t>kernel</a:t>
            </a:r>
            <a:endParaRPr b="0" lang="en-US" sz="2000" spc="-1" strike="noStrike">
              <a:latin typeface="Arial"/>
            </a:endParaRPr>
          </a:p>
        </p:txBody>
      </p:sp>
      <p:sp>
        <p:nvSpPr>
          <p:cNvPr id="182" name="Google Shape;89;p17"/>
          <p:cNvSpPr/>
          <p:nvPr/>
        </p:nvSpPr>
        <p:spPr>
          <a:xfrm flipH="1">
            <a:off x="1060920" y="1207440"/>
            <a:ext cx="3510720" cy="616320"/>
          </a:xfrm>
          <a:custGeom>
            <a:avLst/>
            <a:gdLst/>
            <a:ahLst/>
            <a:rect l="l" t="t" r="r" b="b"/>
            <a:pathLst>
              <a:path w="21600" h="21600">
                <a:moveTo>
                  <a:pt x="0" y="0"/>
                </a:moveTo>
                <a:lnTo>
                  <a:pt x="21600" y="21600"/>
                </a:lnTo>
              </a:path>
            </a:pathLst>
          </a:custGeom>
          <a:noFill/>
          <a:ln w="28440">
            <a:solidFill>
              <a:srgbClr val="000000"/>
            </a:solidFill>
            <a:round/>
            <a:tailEnd len="med" type="triangle" w="med"/>
          </a:ln>
        </p:spPr>
        <p:style>
          <a:lnRef idx="0"/>
          <a:fillRef idx="0"/>
          <a:effectRef idx="0"/>
          <a:fontRef idx="minor"/>
        </p:style>
      </p:sp>
      <p:sp>
        <p:nvSpPr>
          <p:cNvPr id="183" name="Google Shape;90;p17"/>
          <p:cNvSpPr/>
          <p:nvPr/>
        </p:nvSpPr>
        <p:spPr>
          <a:xfrm flipH="1">
            <a:off x="2647800" y="1207440"/>
            <a:ext cx="1923840" cy="616320"/>
          </a:xfrm>
          <a:custGeom>
            <a:avLst/>
            <a:gdLst/>
            <a:ahLst/>
            <a:rect l="l" t="t" r="r" b="b"/>
            <a:pathLst>
              <a:path w="21600" h="21600">
                <a:moveTo>
                  <a:pt x="0" y="0"/>
                </a:moveTo>
                <a:lnTo>
                  <a:pt x="21600" y="21600"/>
                </a:lnTo>
              </a:path>
            </a:pathLst>
          </a:custGeom>
          <a:noFill/>
          <a:ln w="28440">
            <a:solidFill>
              <a:srgbClr val="000000"/>
            </a:solidFill>
            <a:round/>
            <a:tailEnd len="med" type="triangle" w="med"/>
          </a:ln>
        </p:spPr>
        <p:style>
          <a:lnRef idx="0"/>
          <a:fillRef idx="0"/>
          <a:effectRef idx="0"/>
          <a:fontRef idx="minor"/>
        </p:style>
      </p:sp>
      <p:sp>
        <p:nvSpPr>
          <p:cNvPr id="184" name="Google Shape;91;p17"/>
          <p:cNvSpPr/>
          <p:nvPr/>
        </p:nvSpPr>
        <p:spPr>
          <a:xfrm>
            <a:off x="4572000" y="1207440"/>
            <a:ext cx="587520" cy="616320"/>
          </a:xfrm>
          <a:custGeom>
            <a:avLst/>
            <a:gdLst/>
            <a:ahLst/>
            <a:rect l="l" t="t" r="r" b="b"/>
            <a:pathLst>
              <a:path w="21600" h="21600">
                <a:moveTo>
                  <a:pt x="0" y="0"/>
                </a:moveTo>
                <a:lnTo>
                  <a:pt x="21600" y="21600"/>
                </a:lnTo>
              </a:path>
            </a:pathLst>
          </a:custGeom>
          <a:noFill/>
          <a:ln w="28440">
            <a:solidFill>
              <a:srgbClr val="000000"/>
            </a:solidFill>
            <a:round/>
            <a:tailEnd len="med" type="triangle" w="med"/>
          </a:ln>
        </p:spPr>
        <p:style>
          <a:lnRef idx="0"/>
          <a:fillRef idx="0"/>
          <a:effectRef idx="0"/>
          <a:fontRef idx="minor"/>
        </p:style>
      </p:sp>
      <p:sp>
        <p:nvSpPr>
          <p:cNvPr id="185" name="Google Shape;92;p17"/>
          <p:cNvSpPr/>
          <p:nvPr/>
        </p:nvSpPr>
        <p:spPr>
          <a:xfrm>
            <a:off x="2035800" y="1725120"/>
            <a:ext cx="3664440" cy="664200"/>
          </a:xfrm>
          <a:prstGeom prst="rect">
            <a:avLst/>
          </a:prstGeom>
          <a:noFill/>
          <a:ln w="38160">
            <a:solidFill>
              <a:srgbClr val="980000"/>
            </a:solidFill>
            <a:round/>
          </a:ln>
        </p:spPr>
        <p:style>
          <a:lnRef idx="0"/>
          <a:fillRef idx="0"/>
          <a:effectRef idx="0"/>
          <a:fontRef idx="minor"/>
        </p:style>
      </p:sp>
      <p:sp>
        <p:nvSpPr>
          <p:cNvPr id="186" name="Google Shape;93;p17"/>
          <p:cNvSpPr/>
          <p:nvPr/>
        </p:nvSpPr>
        <p:spPr>
          <a:xfrm>
            <a:off x="5700600" y="1725120"/>
            <a:ext cx="1146240" cy="4258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 sz="1600" spc="-1" strike="noStrike">
                <a:solidFill>
                  <a:srgbClr val="980000"/>
                </a:solidFill>
                <a:latin typeface="Arial"/>
                <a:ea typeface="Arial"/>
              </a:rPr>
              <a:t>UNIX-like</a:t>
            </a:r>
            <a:endParaRPr b="0" lang="en-US" sz="1600" spc="-1" strike="noStrike">
              <a:latin typeface="Arial"/>
            </a:endParaRPr>
          </a:p>
        </p:txBody>
      </p:sp>
      <p:sp>
        <p:nvSpPr>
          <p:cNvPr id="187" name="Google Shape;94;p17"/>
          <p:cNvSpPr/>
          <p:nvPr/>
        </p:nvSpPr>
        <p:spPr>
          <a:xfrm>
            <a:off x="2216160" y="2907360"/>
            <a:ext cx="1221120" cy="42588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600" spc="-1" strike="noStrike">
                <a:solidFill>
                  <a:srgbClr val="000000"/>
                </a:solidFill>
                <a:latin typeface="Arial"/>
                <a:ea typeface="Arial"/>
              </a:rPr>
              <a:t>Debian</a:t>
            </a:r>
            <a:endParaRPr b="0" lang="en-US" sz="1600" spc="-1" strike="noStrike">
              <a:latin typeface="Arial"/>
            </a:endParaRPr>
          </a:p>
        </p:txBody>
      </p:sp>
      <p:sp>
        <p:nvSpPr>
          <p:cNvPr id="188" name="Google Shape;95;p17"/>
          <p:cNvSpPr/>
          <p:nvPr/>
        </p:nvSpPr>
        <p:spPr>
          <a:xfrm>
            <a:off x="3803040" y="2907360"/>
            <a:ext cx="1221120" cy="42588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600" spc="-1" strike="noStrike">
                <a:solidFill>
                  <a:srgbClr val="000000"/>
                </a:solidFill>
                <a:latin typeface="Arial"/>
                <a:ea typeface="Arial"/>
              </a:rPr>
              <a:t>Red Hat</a:t>
            </a:r>
            <a:endParaRPr b="0" lang="en-US" sz="1600" spc="-1" strike="noStrike">
              <a:latin typeface="Arial"/>
            </a:endParaRPr>
          </a:p>
        </p:txBody>
      </p:sp>
      <p:sp>
        <p:nvSpPr>
          <p:cNvPr id="189" name="Google Shape;96;p17"/>
          <p:cNvSpPr/>
          <p:nvPr/>
        </p:nvSpPr>
        <p:spPr>
          <a:xfrm>
            <a:off x="5389920" y="2907360"/>
            <a:ext cx="1221120" cy="42588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600" spc="-1" strike="noStrike">
                <a:solidFill>
                  <a:srgbClr val="000000"/>
                </a:solidFill>
                <a:latin typeface="Arial"/>
                <a:ea typeface="Arial"/>
              </a:rPr>
              <a:t>Ubuntu</a:t>
            </a:r>
            <a:endParaRPr b="0" lang="en-US" sz="1600" spc="-1" strike="noStrike">
              <a:latin typeface="Arial"/>
            </a:endParaRPr>
          </a:p>
        </p:txBody>
      </p:sp>
      <p:sp>
        <p:nvSpPr>
          <p:cNvPr id="190" name="Google Shape;97;p17"/>
          <p:cNvSpPr/>
          <p:nvPr/>
        </p:nvSpPr>
        <p:spPr>
          <a:xfrm>
            <a:off x="6977160" y="2907360"/>
            <a:ext cx="1221120" cy="425880"/>
          </a:xfrm>
          <a:prstGeom prst="rect">
            <a:avLst/>
          </a:prstGeom>
          <a:noFill/>
          <a:ln w="381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1" lang="en" sz="1600" spc="-1" strike="noStrike">
                <a:solidFill>
                  <a:srgbClr val="000000"/>
                </a:solidFill>
                <a:latin typeface="Arial"/>
                <a:ea typeface="Arial"/>
              </a:rPr>
              <a:t>CentOS</a:t>
            </a:r>
            <a:endParaRPr b="0" lang="en-US" sz="1600" spc="-1" strike="noStrike">
              <a:latin typeface="Arial"/>
            </a:endParaRPr>
          </a:p>
        </p:txBody>
      </p:sp>
      <p:sp>
        <p:nvSpPr>
          <p:cNvPr id="191" name="Google Shape;98;p17"/>
          <p:cNvSpPr/>
          <p:nvPr/>
        </p:nvSpPr>
        <p:spPr>
          <a:xfrm>
            <a:off x="2102760" y="2791440"/>
            <a:ext cx="6233760" cy="664200"/>
          </a:xfrm>
          <a:prstGeom prst="rect">
            <a:avLst/>
          </a:prstGeom>
          <a:noFill/>
          <a:ln w="38160">
            <a:solidFill>
              <a:srgbClr val="0000ff"/>
            </a:solidFill>
            <a:round/>
          </a:ln>
        </p:spPr>
        <p:style>
          <a:lnRef idx="0"/>
          <a:fillRef idx="0"/>
          <a:effectRef idx="0"/>
          <a:fontRef idx="minor"/>
        </p:style>
      </p:sp>
      <p:sp>
        <p:nvSpPr>
          <p:cNvPr id="192" name="Google Shape;99;p17"/>
          <p:cNvSpPr/>
          <p:nvPr/>
        </p:nvSpPr>
        <p:spPr>
          <a:xfrm>
            <a:off x="5159880" y="3455280"/>
            <a:ext cx="3176640" cy="425880"/>
          </a:xfrm>
          <a:prstGeom prst="rect">
            <a:avLst/>
          </a:prstGeom>
          <a:noFill/>
          <a:ln w="0">
            <a:noFill/>
          </a:ln>
        </p:spPr>
        <p:style>
          <a:lnRef idx="0"/>
          <a:fillRef idx="0"/>
          <a:effectRef idx="0"/>
          <a:fontRef idx="minor"/>
        </p:style>
        <p:txBody>
          <a:bodyPr tIns="91440" bIns="91440" anchor="t">
            <a:spAutoFit/>
          </a:bodyPr>
          <a:p>
            <a:pPr algn="r">
              <a:lnSpc>
                <a:spcPct val="100000"/>
              </a:lnSpc>
              <a:buNone/>
              <a:tabLst>
                <a:tab algn="l" pos="0"/>
              </a:tabLst>
            </a:pPr>
            <a:r>
              <a:rPr b="1" lang="en" sz="1600" spc="-1" strike="noStrike">
                <a:solidFill>
                  <a:srgbClr val="0000ff"/>
                </a:solidFill>
                <a:latin typeface="Arial"/>
                <a:ea typeface="Arial"/>
              </a:rPr>
              <a:t>Linux Distributions (“flavors”)</a:t>
            </a:r>
            <a:endParaRPr b="0" lang="en-US" sz="1600" spc="-1" strike="noStrike">
              <a:latin typeface="Arial"/>
            </a:endParaRPr>
          </a:p>
        </p:txBody>
      </p:sp>
      <p:sp>
        <p:nvSpPr>
          <p:cNvPr id="193" name="Google Shape;100;p17"/>
          <p:cNvSpPr/>
          <p:nvPr/>
        </p:nvSpPr>
        <p:spPr>
          <a:xfrm flipH="1">
            <a:off x="2825640" y="2255040"/>
            <a:ext cx="2332440" cy="651960"/>
          </a:xfrm>
          <a:custGeom>
            <a:avLst/>
            <a:gdLst/>
            <a:ahLst/>
            <a:rect l="l" t="t" r="r" b="b"/>
            <a:pathLst>
              <a:path w="21600" h="21600">
                <a:moveTo>
                  <a:pt x="0" y="0"/>
                </a:moveTo>
                <a:lnTo>
                  <a:pt x="21600" y="21600"/>
                </a:lnTo>
              </a:path>
            </a:pathLst>
          </a:custGeom>
          <a:noFill/>
          <a:ln w="28440">
            <a:solidFill>
              <a:srgbClr val="000000"/>
            </a:solidFill>
            <a:round/>
            <a:tailEnd len="med" type="triangle" w="med"/>
          </a:ln>
        </p:spPr>
        <p:style>
          <a:lnRef idx="0"/>
          <a:fillRef idx="0"/>
          <a:effectRef idx="0"/>
          <a:fontRef idx="minor"/>
        </p:style>
      </p:sp>
      <p:sp>
        <p:nvSpPr>
          <p:cNvPr id="194" name="Google Shape;101;p17"/>
          <p:cNvSpPr/>
          <p:nvPr/>
        </p:nvSpPr>
        <p:spPr>
          <a:xfrm flipH="1">
            <a:off x="4412160" y="2255400"/>
            <a:ext cx="745560" cy="651960"/>
          </a:xfrm>
          <a:custGeom>
            <a:avLst/>
            <a:gdLst/>
            <a:ahLst/>
            <a:rect l="l" t="t" r="r" b="b"/>
            <a:pathLst>
              <a:path w="21600" h="21600">
                <a:moveTo>
                  <a:pt x="0" y="0"/>
                </a:moveTo>
                <a:lnTo>
                  <a:pt x="21600" y="21600"/>
                </a:lnTo>
              </a:path>
            </a:pathLst>
          </a:custGeom>
          <a:noFill/>
          <a:ln w="28440">
            <a:solidFill>
              <a:srgbClr val="000000"/>
            </a:solidFill>
            <a:round/>
            <a:tailEnd len="med" type="triangle" w="med"/>
          </a:ln>
        </p:spPr>
        <p:style>
          <a:lnRef idx="0"/>
          <a:fillRef idx="0"/>
          <a:effectRef idx="0"/>
          <a:fontRef idx="minor"/>
        </p:style>
      </p:sp>
      <p:sp>
        <p:nvSpPr>
          <p:cNvPr id="195" name="Google Shape;102;p17"/>
          <p:cNvSpPr/>
          <p:nvPr/>
        </p:nvSpPr>
        <p:spPr>
          <a:xfrm>
            <a:off x="5159520" y="2255400"/>
            <a:ext cx="840960" cy="651960"/>
          </a:xfrm>
          <a:custGeom>
            <a:avLst/>
            <a:gdLst/>
            <a:ahLst/>
            <a:rect l="l" t="t" r="r" b="b"/>
            <a:pathLst>
              <a:path w="21600" h="21600">
                <a:moveTo>
                  <a:pt x="0" y="0"/>
                </a:moveTo>
                <a:lnTo>
                  <a:pt x="21600" y="21600"/>
                </a:lnTo>
              </a:path>
            </a:pathLst>
          </a:custGeom>
          <a:noFill/>
          <a:ln w="28440">
            <a:solidFill>
              <a:srgbClr val="000000"/>
            </a:solidFill>
            <a:round/>
            <a:tailEnd len="med" type="triangle" w="med"/>
          </a:ln>
        </p:spPr>
        <p:style>
          <a:lnRef idx="0"/>
          <a:fillRef idx="0"/>
          <a:effectRef idx="0"/>
          <a:fontRef idx="minor"/>
        </p:style>
      </p:sp>
      <p:sp>
        <p:nvSpPr>
          <p:cNvPr id="196" name="Google Shape;103;p17"/>
          <p:cNvSpPr/>
          <p:nvPr/>
        </p:nvSpPr>
        <p:spPr>
          <a:xfrm>
            <a:off x="5159520" y="2255400"/>
            <a:ext cx="2427840" cy="651960"/>
          </a:xfrm>
          <a:custGeom>
            <a:avLst/>
            <a:gdLst/>
            <a:ahLst/>
            <a:rect l="l" t="t" r="r" b="b"/>
            <a:pathLst>
              <a:path w="21600" h="21600">
                <a:moveTo>
                  <a:pt x="0" y="0"/>
                </a:moveTo>
                <a:lnTo>
                  <a:pt x="21600" y="21600"/>
                </a:lnTo>
              </a:path>
            </a:pathLst>
          </a:custGeom>
          <a:noFill/>
          <a:ln w="28440">
            <a:solidFill>
              <a:srgbClr val="000000"/>
            </a:solidFill>
            <a:round/>
            <a:tailEnd len="med" type="triangle" w="med"/>
          </a:ln>
        </p:spPr>
        <p:style>
          <a:lnRef idx="0"/>
          <a:fillRef idx="0"/>
          <a:effectRef idx="0"/>
          <a:fontRef idx="minor"/>
        </p:style>
      </p:sp>
      <p:sp>
        <p:nvSpPr>
          <p:cNvPr id="197" name="Google Shape;104;p17"/>
          <p:cNvSpPr/>
          <p:nvPr/>
        </p:nvSpPr>
        <p:spPr>
          <a:xfrm>
            <a:off x="205200" y="3954960"/>
            <a:ext cx="8732880" cy="912600"/>
          </a:xfrm>
          <a:prstGeom prst="rect">
            <a:avLst/>
          </a:prstGeom>
          <a:noFill/>
          <a:ln w="0">
            <a:noFill/>
          </a:ln>
        </p:spPr>
        <p:style>
          <a:lnRef idx="0"/>
          <a:fillRef idx="0"/>
          <a:effectRef idx="0"/>
          <a:fontRef idx="minor"/>
        </p:style>
        <p:txBody>
          <a:bodyPr tIns="91440" bIns="91440" anchor="t">
            <a:spAutoFit/>
          </a:bodyPr>
          <a:p>
            <a:pPr marL="457200" indent="-330120">
              <a:lnSpc>
                <a:spcPct val="100000"/>
              </a:lnSpc>
              <a:buClr>
                <a:srgbClr val="000000"/>
              </a:buClr>
              <a:buFont typeface="Arial"/>
              <a:buChar char="●"/>
            </a:pPr>
            <a:r>
              <a:rPr b="0" lang="en" sz="1600" spc="-1" strike="noStrike">
                <a:solidFill>
                  <a:srgbClr val="000000"/>
                </a:solidFill>
                <a:latin typeface="Arial"/>
                <a:ea typeface="Arial"/>
              </a:rPr>
              <a:t>Linux is a popular choice for supercomputers (e.g., PSU Roar, NCAR Cheyenne)</a:t>
            </a:r>
            <a:endParaRPr b="0" lang="en-US" sz="1600" spc="-1" strike="noStrike">
              <a:latin typeface="Arial"/>
            </a:endParaRPr>
          </a:p>
          <a:p>
            <a:pPr marL="457200" indent="-330120">
              <a:lnSpc>
                <a:spcPct val="100000"/>
              </a:lnSpc>
              <a:buClr>
                <a:srgbClr val="000000"/>
              </a:buClr>
              <a:buFont typeface="Arial"/>
              <a:buChar char="●"/>
            </a:pPr>
            <a:r>
              <a:rPr b="0" lang="en" sz="1600" spc="-1" strike="noStrike">
                <a:solidFill>
                  <a:srgbClr val="000000"/>
                </a:solidFill>
                <a:latin typeface="Arial"/>
                <a:ea typeface="Arial"/>
              </a:rPr>
              <a:t>One of the benefits of Linux is that it is </a:t>
            </a:r>
            <a:r>
              <a:rPr b="0" i="1" lang="en" sz="1600" spc="-1" strike="noStrike">
                <a:solidFill>
                  <a:srgbClr val="000000"/>
                </a:solidFill>
                <a:latin typeface="Arial"/>
                <a:ea typeface="Arial"/>
              </a:rPr>
              <a:t>open source</a:t>
            </a:r>
            <a:r>
              <a:rPr b="0" lang="en" sz="1600" spc="-1" strike="noStrike">
                <a:solidFill>
                  <a:srgbClr val="000000"/>
                </a:solidFill>
                <a:latin typeface="Arial"/>
                <a:ea typeface="Arial"/>
              </a:rPr>
              <a:t>, which means the kernel is free and people can tinker with it</a:t>
            </a:r>
            <a:endParaRPr b="0" lang="en-US" sz="16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85"/>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1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91"/>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311760" y="29268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Some Computer Jargon</a:t>
            </a:r>
            <a:endParaRPr b="0" lang="en-US" sz="2800" spc="-1" strike="noStrike">
              <a:solidFill>
                <a:srgbClr val="000000"/>
              </a:solidFill>
              <a:latin typeface="Arial"/>
            </a:endParaRPr>
          </a:p>
        </p:txBody>
      </p:sp>
      <p:sp>
        <p:nvSpPr>
          <p:cNvPr id="199" name="PlaceHolder 2"/>
          <p:cNvSpPr>
            <a:spLocks noGrp="1"/>
          </p:cNvSpPr>
          <p:nvPr>
            <p:ph/>
          </p:nvPr>
        </p:nvSpPr>
        <p:spPr>
          <a:xfrm>
            <a:off x="311760" y="847800"/>
            <a:ext cx="8520120" cy="4117680"/>
          </a:xfrm>
          <a:prstGeom prst="rect">
            <a:avLst/>
          </a:prstGeom>
          <a:noFill/>
          <a:ln w="0">
            <a:noFill/>
          </a:ln>
        </p:spPr>
        <p:txBody>
          <a:bodyPr tIns="91440" bIns="91440" anchor="t">
            <a:noAutofit/>
          </a:bodyPr>
          <a:p>
            <a:pPr marL="457200" indent="-343080">
              <a:lnSpc>
                <a:spcPct val="115000"/>
              </a:lnSpc>
              <a:buClr>
                <a:srgbClr val="000000"/>
              </a:buClr>
              <a:buFont typeface="Arial"/>
              <a:buChar char="●"/>
            </a:pPr>
            <a:r>
              <a:rPr b="1" lang="en" sz="1800" spc="-1" strike="noStrike">
                <a:solidFill>
                  <a:srgbClr val="000000"/>
                </a:solidFill>
                <a:latin typeface="Arial"/>
                <a:ea typeface="Arial"/>
              </a:rPr>
              <a:t>Server:</a:t>
            </a:r>
            <a:r>
              <a:rPr b="0" lang="en" sz="1800" spc="-1" strike="noStrike">
                <a:solidFill>
                  <a:srgbClr val="000000"/>
                </a:solidFill>
                <a:latin typeface="Arial"/>
                <a:ea typeface="Arial"/>
              </a:rPr>
              <a:t> Any device (e.g., computer) that processes requests made by clients</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Ex) Web servers deliver website information to users when surfing the internet</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Ex) Cloud servers are remote computers that can be accessed over the internet</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000000"/>
                </a:solidFill>
                <a:latin typeface="Arial"/>
                <a:ea typeface="Arial"/>
              </a:rPr>
              <a:t>Cluster:</a:t>
            </a:r>
            <a:r>
              <a:rPr b="0" lang="en" sz="1800" spc="-1" strike="noStrike">
                <a:solidFill>
                  <a:srgbClr val="000000"/>
                </a:solidFill>
                <a:latin typeface="Arial"/>
                <a:ea typeface="Arial"/>
              </a:rPr>
              <a:t> A collection of computers used to perform computationally-intensive tasks</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Ex) NCAR Cheyenne supercomputer</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000000"/>
                </a:solidFill>
                <a:latin typeface="Arial"/>
                <a:ea typeface="Arial"/>
              </a:rPr>
              <a:t>Node: </a:t>
            </a:r>
            <a:r>
              <a:rPr b="0" lang="en" sz="1800" spc="-1" strike="noStrike">
                <a:solidFill>
                  <a:srgbClr val="000000"/>
                </a:solidFill>
                <a:latin typeface="Arial"/>
                <a:ea typeface="Arial"/>
              </a:rPr>
              <a:t>A single device in a larger network (e.g., server, printer, desktop)</a:t>
            </a:r>
            <a:endParaRPr b="0" lang="en-US" sz="18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000000"/>
                </a:solidFill>
                <a:latin typeface="Arial"/>
                <a:ea typeface="Arial"/>
              </a:rPr>
              <a:t>Central Processing Unit (CPU):</a:t>
            </a:r>
            <a:r>
              <a:rPr b="0" lang="en" sz="1800" spc="-1" strike="noStrike">
                <a:solidFill>
                  <a:srgbClr val="000000"/>
                </a:solidFill>
                <a:latin typeface="Arial"/>
                <a:ea typeface="Arial"/>
              </a:rPr>
              <a:t> Can refer to the computer chip (e.g., Intel i7) or the number of cores (each core can handle one process)</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a:t>
            </a:r>
            <a:r>
              <a:rPr b="0" lang="en" sz="1400" spc="-1" strike="noStrike">
                <a:solidFill>
                  <a:srgbClr val="000000"/>
                </a:solidFill>
                <a:latin typeface="Arial"/>
                <a:ea typeface="Arial"/>
              </a:rPr>
              <a:t>Core,” “CPU,” and “processor” tend to be used interchangeably</a:t>
            </a:r>
            <a:endParaRPr b="0" lang="en-US" sz="14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See slides at the end of this presentation for a deeper dive on this topic</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000000"/>
                </a:solidFill>
                <a:latin typeface="Arial"/>
                <a:ea typeface="Arial"/>
              </a:rPr>
              <a:t>Parallelization:</a:t>
            </a:r>
            <a:r>
              <a:rPr b="0" lang="en" sz="1800" spc="-1" strike="noStrike">
                <a:solidFill>
                  <a:srgbClr val="000000"/>
                </a:solidFill>
                <a:latin typeface="Arial"/>
                <a:ea typeface="Arial"/>
              </a:rPr>
              <a:t> Dividing a task between multiple cores for increased efficiency</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a:t>
            </a:r>
            <a:r>
              <a:rPr b="0" lang="en" sz="1400" spc="-1" strike="noStrike">
                <a:solidFill>
                  <a:srgbClr val="000000"/>
                </a:solidFill>
                <a:latin typeface="Arial"/>
                <a:ea typeface="Arial"/>
              </a:rPr>
              <a:t>Using a comb instead of a toothpick to comb your hair”</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Google Shape;115;p19"/>
          <p:cNvSpPr/>
          <p:nvPr/>
        </p:nvSpPr>
        <p:spPr>
          <a:xfrm>
            <a:off x="718200" y="1408320"/>
            <a:ext cx="685440" cy="42588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600" spc="-1" strike="noStrike">
                <a:solidFill>
                  <a:srgbClr val="000000"/>
                </a:solidFill>
                <a:latin typeface="Arial"/>
                <a:ea typeface="Arial"/>
              </a:rPr>
              <a:t>lethe</a:t>
            </a:r>
            <a:endParaRPr b="0" lang="en-US" sz="1600" spc="-1" strike="noStrike">
              <a:latin typeface="Arial"/>
            </a:endParaRPr>
          </a:p>
        </p:txBody>
      </p:sp>
      <p:sp>
        <p:nvSpPr>
          <p:cNvPr id="201" name="Google Shape;116;p19"/>
          <p:cNvSpPr/>
          <p:nvPr/>
        </p:nvSpPr>
        <p:spPr>
          <a:xfrm>
            <a:off x="2905560" y="1408320"/>
            <a:ext cx="540720" cy="42588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600" spc="-1" strike="noStrike">
                <a:solidFill>
                  <a:srgbClr val="000000"/>
                </a:solidFill>
                <a:latin typeface="Arial"/>
                <a:ea typeface="Arial"/>
              </a:rPr>
              <a:t>rita</a:t>
            </a:r>
            <a:endParaRPr b="0" lang="en-US" sz="1600" spc="-1" strike="noStrike">
              <a:latin typeface="Arial"/>
            </a:endParaRPr>
          </a:p>
        </p:txBody>
      </p:sp>
      <p:sp>
        <p:nvSpPr>
          <p:cNvPr id="202" name="Google Shape;117;p19"/>
          <p:cNvSpPr/>
          <p:nvPr/>
        </p:nvSpPr>
        <p:spPr>
          <a:xfrm>
            <a:off x="5936400" y="1408320"/>
            <a:ext cx="798480" cy="42588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600" spc="-1" strike="noStrike">
                <a:solidFill>
                  <a:srgbClr val="000000"/>
                </a:solidFill>
                <a:latin typeface="Arial"/>
                <a:ea typeface="Arial"/>
              </a:rPr>
              <a:t>home</a:t>
            </a:r>
            <a:endParaRPr b="0" lang="en-US" sz="1600" spc="-1" strike="noStrike">
              <a:latin typeface="Arial"/>
            </a:endParaRPr>
          </a:p>
        </p:txBody>
      </p:sp>
      <p:sp>
        <p:nvSpPr>
          <p:cNvPr id="203" name="Google Shape;118;p19"/>
          <p:cNvSpPr/>
          <p:nvPr/>
        </p:nvSpPr>
        <p:spPr>
          <a:xfrm>
            <a:off x="4948560" y="1408320"/>
            <a:ext cx="685440" cy="42588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600" spc="-1" strike="noStrike">
                <a:solidFill>
                  <a:srgbClr val="000000"/>
                </a:solidFill>
                <a:latin typeface="Arial"/>
                <a:ea typeface="Arial"/>
              </a:rPr>
              <a:t>twist</a:t>
            </a:r>
            <a:endParaRPr b="0" lang="en-US" sz="1600" spc="-1" strike="noStrike">
              <a:latin typeface="Arial"/>
            </a:endParaRPr>
          </a:p>
        </p:txBody>
      </p:sp>
      <p:sp>
        <p:nvSpPr>
          <p:cNvPr id="204" name="Google Shape;119;p19"/>
          <p:cNvSpPr/>
          <p:nvPr/>
        </p:nvSpPr>
        <p:spPr>
          <a:xfrm>
            <a:off x="3724920" y="1408320"/>
            <a:ext cx="921240" cy="42588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600" spc="-1" strike="noStrike">
                <a:solidFill>
                  <a:srgbClr val="000000"/>
                </a:solidFill>
                <a:latin typeface="Arial"/>
                <a:ea typeface="Arial"/>
              </a:rPr>
              <a:t>graupel</a:t>
            </a:r>
            <a:endParaRPr b="0" lang="en-US" sz="1600" spc="-1" strike="noStrike">
              <a:latin typeface="Arial"/>
            </a:endParaRPr>
          </a:p>
        </p:txBody>
      </p:sp>
      <p:sp>
        <p:nvSpPr>
          <p:cNvPr id="205" name="Google Shape;120;p19"/>
          <p:cNvSpPr/>
          <p:nvPr/>
        </p:nvSpPr>
        <p:spPr>
          <a:xfrm>
            <a:off x="6954480" y="1408320"/>
            <a:ext cx="2014200" cy="4258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600" spc="-1" strike="noStrike">
                <a:solidFill>
                  <a:srgbClr val="000000"/>
                </a:solidFill>
                <a:latin typeface="Arial"/>
                <a:ea typeface="Arial"/>
              </a:rPr>
              <a:t>And so on...</a:t>
            </a:r>
            <a:endParaRPr b="0" lang="en-US" sz="1600" spc="-1" strike="noStrike">
              <a:latin typeface="Arial"/>
            </a:endParaRPr>
          </a:p>
        </p:txBody>
      </p:sp>
      <p:sp>
        <p:nvSpPr>
          <p:cNvPr id="206" name="Google Shape;121;p19"/>
          <p:cNvSpPr/>
          <p:nvPr/>
        </p:nvSpPr>
        <p:spPr>
          <a:xfrm>
            <a:off x="2830680" y="382320"/>
            <a:ext cx="3482280" cy="487440"/>
          </a:xfrm>
          <a:prstGeom prst="rect">
            <a:avLst/>
          </a:prstGeom>
          <a:noFill/>
          <a:ln w="9360">
            <a:solidFill>
              <a:srgbClr val="000000"/>
            </a:solidFill>
            <a:round/>
          </a:ln>
        </p:spPr>
        <p:style>
          <a:lnRef idx="0"/>
          <a:fillRef idx="0"/>
          <a:effectRef idx="0"/>
          <a:fontRef idx="minor"/>
        </p:style>
        <p:txBody>
          <a:bodyPr tIns="91440" bIns="91440" anchor="t">
            <a:spAutoFit/>
          </a:bodyPr>
          <a:p>
            <a:pPr>
              <a:lnSpc>
                <a:spcPct val="100000"/>
              </a:lnSpc>
              <a:buNone/>
              <a:tabLst>
                <a:tab algn="l" pos="0"/>
              </a:tabLst>
            </a:pPr>
            <a:r>
              <a:rPr b="0" lang="en" sz="2000" spc="-1" strike="noStrike">
                <a:solidFill>
                  <a:srgbClr val="000000"/>
                </a:solidFill>
                <a:latin typeface="Arial"/>
                <a:ea typeface="Arial"/>
              </a:rPr>
              <a:t>PSU METEO Linux Network</a:t>
            </a:r>
            <a:endParaRPr b="0" lang="en-US" sz="2000" spc="-1" strike="noStrike">
              <a:latin typeface="Arial"/>
            </a:endParaRPr>
          </a:p>
        </p:txBody>
      </p:sp>
      <p:sp>
        <p:nvSpPr>
          <p:cNvPr id="207" name="Google Shape;122;p19"/>
          <p:cNvSpPr/>
          <p:nvPr/>
        </p:nvSpPr>
        <p:spPr>
          <a:xfrm flipH="1">
            <a:off x="1061280" y="874800"/>
            <a:ext cx="3510720" cy="533520"/>
          </a:xfrm>
          <a:custGeom>
            <a:avLst/>
            <a:gdLst/>
            <a:ahLst/>
            <a:rect l="l" t="t" r="r" b="b"/>
            <a:pathLst>
              <a:path w="21600" h="21600">
                <a:moveTo>
                  <a:pt x="0" y="0"/>
                </a:moveTo>
                <a:lnTo>
                  <a:pt x="21600" y="21600"/>
                </a:lnTo>
              </a:path>
            </a:pathLst>
          </a:custGeom>
          <a:noFill/>
          <a:ln w="28440">
            <a:solidFill>
              <a:srgbClr val="000000"/>
            </a:solidFill>
            <a:round/>
            <a:tailEnd len="med" type="triangle" w="med"/>
          </a:ln>
        </p:spPr>
        <p:style>
          <a:lnRef idx="0"/>
          <a:fillRef idx="0"/>
          <a:effectRef idx="0"/>
          <a:fontRef idx="minor"/>
        </p:style>
      </p:sp>
      <p:sp>
        <p:nvSpPr>
          <p:cNvPr id="208" name="Google Shape;123;p19"/>
          <p:cNvSpPr/>
          <p:nvPr/>
        </p:nvSpPr>
        <p:spPr>
          <a:xfrm flipH="1">
            <a:off x="3176280" y="874800"/>
            <a:ext cx="1395360" cy="533520"/>
          </a:xfrm>
          <a:custGeom>
            <a:avLst/>
            <a:gdLst/>
            <a:ahLst/>
            <a:rect l="l" t="t" r="r" b="b"/>
            <a:pathLst>
              <a:path w="21600" h="21600">
                <a:moveTo>
                  <a:pt x="0" y="0"/>
                </a:moveTo>
                <a:lnTo>
                  <a:pt x="21600" y="21600"/>
                </a:lnTo>
              </a:path>
            </a:pathLst>
          </a:custGeom>
          <a:noFill/>
          <a:ln w="28440">
            <a:solidFill>
              <a:srgbClr val="000000"/>
            </a:solidFill>
            <a:round/>
            <a:tailEnd len="med" type="triangle" w="med"/>
          </a:ln>
        </p:spPr>
        <p:style>
          <a:lnRef idx="0"/>
          <a:fillRef idx="0"/>
          <a:effectRef idx="0"/>
          <a:fontRef idx="minor"/>
        </p:style>
      </p:sp>
      <p:sp>
        <p:nvSpPr>
          <p:cNvPr id="209" name="Google Shape;124;p19"/>
          <p:cNvSpPr/>
          <p:nvPr/>
        </p:nvSpPr>
        <p:spPr>
          <a:xfrm flipH="1">
            <a:off x="4186080" y="874800"/>
            <a:ext cx="385920" cy="533520"/>
          </a:xfrm>
          <a:custGeom>
            <a:avLst/>
            <a:gdLst/>
            <a:ahLst/>
            <a:rect l="l" t="t" r="r" b="b"/>
            <a:pathLst>
              <a:path w="21600" h="21600">
                <a:moveTo>
                  <a:pt x="0" y="0"/>
                </a:moveTo>
                <a:lnTo>
                  <a:pt x="21600" y="21600"/>
                </a:lnTo>
              </a:path>
            </a:pathLst>
          </a:custGeom>
          <a:noFill/>
          <a:ln w="28440">
            <a:solidFill>
              <a:srgbClr val="000000"/>
            </a:solidFill>
            <a:round/>
            <a:tailEnd len="med" type="triangle" w="med"/>
          </a:ln>
        </p:spPr>
        <p:style>
          <a:lnRef idx="0"/>
          <a:fillRef idx="0"/>
          <a:effectRef idx="0"/>
          <a:fontRef idx="minor"/>
        </p:style>
      </p:sp>
      <p:sp>
        <p:nvSpPr>
          <p:cNvPr id="210" name="Google Shape;125;p19"/>
          <p:cNvSpPr/>
          <p:nvPr/>
        </p:nvSpPr>
        <p:spPr>
          <a:xfrm>
            <a:off x="4572000" y="874800"/>
            <a:ext cx="718920" cy="533520"/>
          </a:xfrm>
          <a:custGeom>
            <a:avLst/>
            <a:gdLst/>
            <a:ahLst/>
            <a:rect l="l" t="t" r="r" b="b"/>
            <a:pathLst>
              <a:path w="21600" h="21600">
                <a:moveTo>
                  <a:pt x="0" y="0"/>
                </a:moveTo>
                <a:lnTo>
                  <a:pt x="21600" y="21600"/>
                </a:lnTo>
              </a:path>
            </a:pathLst>
          </a:custGeom>
          <a:noFill/>
          <a:ln w="28440">
            <a:solidFill>
              <a:srgbClr val="000000"/>
            </a:solidFill>
            <a:round/>
            <a:tailEnd len="med" type="triangle" w="med"/>
          </a:ln>
        </p:spPr>
        <p:style>
          <a:lnRef idx="0"/>
          <a:fillRef idx="0"/>
          <a:effectRef idx="0"/>
          <a:fontRef idx="minor"/>
        </p:style>
      </p:sp>
      <p:sp>
        <p:nvSpPr>
          <p:cNvPr id="211" name="Google Shape;126;p19"/>
          <p:cNvSpPr/>
          <p:nvPr/>
        </p:nvSpPr>
        <p:spPr>
          <a:xfrm>
            <a:off x="4572000" y="874800"/>
            <a:ext cx="1763640" cy="533520"/>
          </a:xfrm>
          <a:custGeom>
            <a:avLst/>
            <a:gdLst/>
            <a:ahLst/>
            <a:rect l="l" t="t" r="r" b="b"/>
            <a:pathLst>
              <a:path w="21600" h="21600">
                <a:moveTo>
                  <a:pt x="0" y="0"/>
                </a:moveTo>
                <a:lnTo>
                  <a:pt x="21600" y="21600"/>
                </a:lnTo>
              </a:path>
            </a:pathLst>
          </a:custGeom>
          <a:noFill/>
          <a:ln w="28440">
            <a:solidFill>
              <a:srgbClr val="000000"/>
            </a:solidFill>
            <a:round/>
            <a:tailEnd len="med" type="triangle" w="med"/>
          </a:ln>
        </p:spPr>
        <p:style>
          <a:lnRef idx="0"/>
          <a:fillRef idx="0"/>
          <a:effectRef idx="0"/>
          <a:fontRef idx="minor"/>
        </p:style>
      </p:sp>
      <p:sp>
        <p:nvSpPr>
          <p:cNvPr id="212" name="Google Shape;127;p19"/>
          <p:cNvSpPr/>
          <p:nvPr/>
        </p:nvSpPr>
        <p:spPr>
          <a:xfrm>
            <a:off x="578520" y="1296720"/>
            <a:ext cx="7715160" cy="664200"/>
          </a:xfrm>
          <a:prstGeom prst="rect">
            <a:avLst/>
          </a:prstGeom>
          <a:noFill/>
          <a:ln w="28440">
            <a:solidFill>
              <a:srgbClr val="980000"/>
            </a:solidFill>
            <a:round/>
          </a:ln>
        </p:spPr>
        <p:style>
          <a:lnRef idx="0"/>
          <a:fillRef idx="0"/>
          <a:effectRef idx="0"/>
          <a:fontRef idx="minor"/>
        </p:style>
      </p:sp>
      <p:sp>
        <p:nvSpPr>
          <p:cNvPr id="213" name="Google Shape;128;p19"/>
          <p:cNvSpPr/>
          <p:nvPr/>
        </p:nvSpPr>
        <p:spPr>
          <a:xfrm>
            <a:off x="578520" y="1961280"/>
            <a:ext cx="3428640" cy="6692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 sz="1600" spc="-1" strike="noStrike">
                <a:solidFill>
                  <a:srgbClr val="980000"/>
                </a:solidFill>
                <a:latin typeface="Arial"/>
                <a:ea typeface="Arial"/>
              </a:rPr>
              <a:t>Different servers (most research groups have their own servers)</a:t>
            </a:r>
            <a:endParaRPr b="0" lang="en-US" sz="1600" spc="-1" strike="noStrike">
              <a:latin typeface="Arial"/>
            </a:endParaRPr>
          </a:p>
        </p:txBody>
      </p:sp>
      <p:sp>
        <p:nvSpPr>
          <p:cNvPr id="214" name="Google Shape;129;p19"/>
          <p:cNvSpPr/>
          <p:nvPr/>
        </p:nvSpPr>
        <p:spPr>
          <a:xfrm>
            <a:off x="5936400" y="2382840"/>
            <a:ext cx="798480" cy="42588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600" spc="-1" strike="noStrike">
                <a:solidFill>
                  <a:srgbClr val="000000"/>
                </a:solidFill>
                <a:latin typeface="Arial"/>
                <a:ea typeface="Arial"/>
              </a:rPr>
              <a:t>meteo</a:t>
            </a:r>
            <a:endParaRPr b="0" lang="en-US" sz="1600" spc="-1" strike="noStrike">
              <a:latin typeface="Arial"/>
            </a:endParaRPr>
          </a:p>
        </p:txBody>
      </p:sp>
      <p:sp>
        <p:nvSpPr>
          <p:cNvPr id="215" name="Google Shape;130;p19"/>
          <p:cNvSpPr/>
          <p:nvPr/>
        </p:nvSpPr>
        <p:spPr>
          <a:xfrm>
            <a:off x="6637680" y="3235680"/>
            <a:ext cx="798480" cy="42588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600" spc="-1" strike="noStrike">
                <a:solidFill>
                  <a:srgbClr val="000000"/>
                </a:solidFill>
                <a:latin typeface="Arial"/>
                <a:ea typeface="Arial"/>
              </a:rPr>
              <a:t>cnl18</a:t>
            </a:r>
            <a:endParaRPr b="0" lang="en-US" sz="1600" spc="-1" strike="noStrike">
              <a:latin typeface="Arial"/>
            </a:endParaRPr>
          </a:p>
        </p:txBody>
      </p:sp>
      <p:sp>
        <p:nvSpPr>
          <p:cNvPr id="216" name="Google Shape;131;p19"/>
          <p:cNvSpPr/>
          <p:nvPr/>
        </p:nvSpPr>
        <p:spPr>
          <a:xfrm>
            <a:off x="5376600" y="3235680"/>
            <a:ext cx="1003320" cy="42588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600" spc="-1" strike="noStrike">
                <a:solidFill>
                  <a:srgbClr val="000000"/>
                </a:solidFill>
                <a:latin typeface="Arial"/>
                <a:ea typeface="Arial"/>
              </a:rPr>
              <a:t>pmm116</a:t>
            </a:r>
            <a:endParaRPr b="0" lang="en-US" sz="1600" spc="-1" strike="noStrike">
              <a:latin typeface="Arial"/>
            </a:endParaRPr>
          </a:p>
        </p:txBody>
      </p:sp>
      <p:sp>
        <p:nvSpPr>
          <p:cNvPr id="217" name="Google Shape;132;p19"/>
          <p:cNvSpPr/>
          <p:nvPr/>
        </p:nvSpPr>
        <p:spPr>
          <a:xfrm>
            <a:off x="3949200" y="3235680"/>
            <a:ext cx="1170000" cy="42588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600" spc="-1" strike="noStrike">
                <a:solidFill>
                  <a:srgbClr val="000000"/>
                </a:solidFill>
                <a:latin typeface="Arial"/>
                <a:ea typeface="Arial"/>
              </a:rPr>
              <a:t>sfm5282</a:t>
            </a:r>
            <a:endParaRPr b="0" lang="en-US" sz="1600" spc="-1" strike="noStrike">
              <a:latin typeface="Arial"/>
            </a:endParaRPr>
          </a:p>
        </p:txBody>
      </p:sp>
      <p:sp>
        <p:nvSpPr>
          <p:cNvPr id="218" name="Google Shape;133;p19"/>
          <p:cNvSpPr/>
          <p:nvPr/>
        </p:nvSpPr>
        <p:spPr>
          <a:xfrm>
            <a:off x="1693800" y="1408320"/>
            <a:ext cx="921240" cy="425880"/>
          </a:xfrm>
          <a:prstGeom prst="rect">
            <a:avLst/>
          </a:prstGeom>
          <a:noFill/>
          <a:ln w="9360">
            <a:solidFill>
              <a:srgbClr val="000000"/>
            </a:solidFill>
            <a:round/>
          </a:ln>
        </p:spPr>
        <p:style>
          <a:lnRef idx="0"/>
          <a:fillRef idx="0"/>
          <a:effectRef idx="0"/>
          <a:fontRef idx="minor"/>
        </p:style>
        <p:txBody>
          <a:bodyPr tIns="91440" bIns="91440" anchor="t">
            <a:spAutoFit/>
          </a:bodyPr>
          <a:p>
            <a:pPr algn="ctr">
              <a:lnSpc>
                <a:spcPct val="100000"/>
              </a:lnSpc>
              <a:buNone/>
              <a:tabLst>
                <a:tab algn="l" pos="0"/>
              </a:tabLst>
            </a:pPr>
            <a:r>
              <a:rPr b="0" lang="en" sz="1600" spc="-1" strike="noStrike">
                <a:solidFill>
                  <a:srgbClr val="000000"/>
                </a:solidFill>
                <a:latin typeface="Arial"/>
                <a:ea typeface="Arial"/>
              </a:rPr>
              <a:t>charney</a:t>
            </a:r>
            <a:endParaRPr b="0" lang="en-US" sz="1600" spc="-1" strike="noStrike">
              <a:latin typeface="Arial"/>
            </a:endParaRPr>
          </a:p>
        </p:txBody>
      </p:sp>
      <p:sp>
        <p:nvSpPr>
          <p:cNvPr id="219" name="Google Shape;134;p19"/>
          <p:cNvSpPr/>
          <p:nvPr/>
        </p:nvSpPr>
        <p:spPr>
          <a:xfrm flipH="1">
            <a:off x="2153520" y="874800"/>
            <a:ext cx="2416680" cy="533520"/>
          </a:xfrm>
          <a:custGeom>
            <a:avLst/>
            <a:gdLst/>
            <a:ahLst/>
            <a:rect l="l" t="t" r="r" b="b"/>
            <a:pathLst>
              <a:path w="21600" h="21600">
                <a:moveTo>
                  <a:pt x="0" y="0"/>
                </a:moveTo>
                <a:lnTo>
                  <a:pt x="21600" y="21600"/>
                </a:lnTo>
              </a:path>
            </a:pathLst>
          </a:custGeom>
          <a:noFill/>
          <a:ln w="28440">
            <a:solidFill>
              <a:srgbClr val="000000"/>
            </a:solidFill>
            <a:round/>
            <a:tailEnd len="med" type="triangle" w="med"/>
          </a:ln>
        </p:spPr>
        <p:style>
          <a:lnRef idx="0"/>
          <a:fillRef idx="0"/>
          <a:effectRef idx="0"/>
          <a:fontRef idx="minor"/>
        </p:style>
      </p:sp>
      <p:sp>
        <p:nvSpPr>
          <p:cNvPr id="220" name="Google Shape;135;p19"/>
          <p:cNvSpPr/>
          <p:nvPr/>
        </p:nvSpPr>
        <p:spPr>
          <a:xfrm>
            <a:off x="6336000" y="1839600"/>
            <a:ext cx="360" cy="542880"/>
          </a:xfrm>
          <a:custGeom>
            <a:avLst/>
            <a:gdLst/>
            <a:ahLst/>
            <a:rect l="l" t="t" r="r" b="b"/>
            <a:pathLst>
              <a:path w="21600" h="21600">
                <a:moveTo>
                  <a:pt x="0" y="0"/>
                </a:moveTo>
                <a:lnTo>
                  <a:pt x="21600" y="21600"/>
                </a:lnTo>
              </a:path>
            </a:pathLst>
          </a:custGeom>
          <a:noFill/>
          <a:ln w="28440">
            <a:solidFill>
              <a:srgbClr val="000000"/>
            </a:solidFill>
            <a:round/>
            <a:tailEnd len="med" type="triangle" w="med"/>
          </a:ln>
        </p:spPr>
        <p:style>
          <a:lnRef idx="0"/>
          <a:fillRef idx="0"/>
          <a:effectRef idx="0"/>
          <a:fontRef idx="minor"/>
        </p:style>
      </p:sp>
      <p:sp>
        <p:nvSpPr>
          <p:cNvPr id="221" name="Google Shape;136;p19"/>
          <p:cNvSpPr/>
          <p:nvPr/>
        </p:nvSpPr>
        <p:spPr>
          <a:xfrm flipH="1">
            <a:off x="5877360" y="2814120"/>
            <a:ext cx="456840" cy="421560"/>
          </a:xfrm>
          <a:custGeom>
            <a:avLst/>
            <a:gdLst/>
            <a:ahLst/>
            <a:rect l="l" t="t" r="r" b="b"/>
            <a:pathLst>
              <a:path w="21600" h="21600">
                <a:moveTo>
                  <a:pt x="0" y="0"/>
                </a:moveTo>
                <a:lnTo>
                  <a:pt x="21600" y="21600"/>
                </a:lnTo>
              </a:path>
            </a:pathLst>
          </a:custGeom>
          <a:noFill/>
          <a:ln w="28440">
            <a:solidFill>
              <a:srgbClr val="000000"/>
            </a:solidFill>
            <a:round/>
            <a:tailEnd len="med" type="triangle" w="med"/>
          </a:ln>
        </p:spPr>
        <p:style>
          <a:lnRef idx="0"/>
          <a:fillRef idx="0"/>
          <a:effectRef idx="0"/>
          <a:fontRef idx="minor"/>
        </p:style>
      </p:sp>
      <p:sp>
        <p:nvSpPr>
          <p:cNvPr id="222" name="Google Shape;137;p19"/>
          <p:cNvSpPr/>
          <p:nvPr/>
        </p:nvSpPr>
        <p:spPr>
          <a:xfrm flipH="1">
            <a:off x="4532760" y="2814120"/>
            <a:ext cx="1801080" cy="421560"/>
          </a:xfrm>
          <a:custGeom>
            <a:avLst/>
            <a:gdLst/>
            <a:ahLst/>
            <a:rect l="l" t="t" r="r" b="b"/>
            <a:pathLst>
              <a:path w="21600" h="21600">
                <a:moveTo>
                  <a:pt x="0" y="0"/>
                </a:moveTo>
                <a:lnTo>
                  <a:pt x="21600" y="21600"/>
                </a:lnTo>
              </a:path>
            </a:pathLst>
          </a:custGeom>
          <a:noFill/>
          <a:ln w="28440">
            <a:solidFill>
              <a:srgbClr val="000000"/>
            </a:solidFill>
            <a:round/>
            <a:tailEnd len="med" type="triangle" w="med"/>
          </a:ln>
        </p:spPr>
        <p:style>
          <a:lnRef idx="0"/>
          <a:fillRef idx="0"/>
          <a:effectRef idx="0"/>
          <a:fontRef idx="minor"/>
        </p:style>
      </p:sp>
      <p:sp>
        <p:nvSpPr>
          <p:cNvPr id="223" name="Google Shape;138;p19"/>
          <p:cNvSpPr/>
          <p:nvPr/>
        </p:nvSpPr>
        <p:spPr>
          <a:xfrm>
            <a:off x="6336000" y="2814120"/>
            <a:ext cx="700920" cy="421560"/>
          </a:xfrm>
          <a:custGeom>
            <a:avLst/>
            <a:gdLst/>
            <a:ahLst/>
            <a:rect l="l" t="t" r="r" b="b"/>
            <a:pathLst>
              <a:path w="21600" h="21600">
                <a:moveTo>
                  <a:pt x="0" y="0"/>
                </a:moveTo>
                <a:lnTo>
                  <a:pt x="21600" y="21600"/>
                </a:lnTo>
              </a:path>
            </a:pathLst>
          </a:custGeom>
          <a:noFill/>
          <a:ln w="28440">
            <a:solidFill>
              <a:srgbClr val="000000"/>
            </a:solidFill>
            <a:round/>
            <a:tailEnd len="med" type="triangle" w="med"/>
          </a:ln>
        </p:spPr>
        <p:style>
          <a:lnRef idx="0"/>
          <a:fillRef idx="0"/>
          <a:effectRef idx="0"/>
          <a:fontRef idx="minor"/>
        </p:style>
      </p:sp>
      <p:sp>
        <p:nvSpPr>
          <p:cNvPr id="224" name="Google Shape;139;p19"/>
          <p:cNvSpPr/>
          <p:nvPr/>
        </p:nvSpPr>
        <p:spPr>
          <a:xfrm>
            <a:off x="7573320" y="3235680"/>
            <a:ext cx="1395360" cy="4258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600" spc="-1" strike="noStrike">
                <a:solidFill>
                  <a:srgbClr val="000000"/>
                </a:solidFill>
                <a:latin typeface="Arial"/>
                <a:ea typeface="Arial"/>
              </a:rPr>
              <a:t>And so on...</a:t>
            </a:r>
            <a:endParaRPr b="0" lang="en-US" sz="1600" spc="-1" strike="noStrike">
              <a:latin typeface="Arial"/>
            </a:endParaRPr>
          </a:p>
        </p:txBody>
      </p:sp>
      <p:sp>
        <p:nvSpPr>
          <p:cNvPr id="225" name="Google Shape;140;p19"/>
          <p:cNvSpPr/>
          <p:nvPr/>
        </p:nvSpPr>
        <p:spPr>
          <a:xfrm>
            <a:off x="3804120" y="3119040"/>
            <a:ext cx="5164560" cy="664200"/>
          </a:xfrm>
          <a:prstGeom prst="rect">
            <a:avLst/>
          </a:prstGeom>
          <a:noFill/>
          <a:ln w="28440">
            <a:solidFill>
              <a:srgbClr val="0000ff"/>
            </a:solidFill>
            <a:round/>
          </a:ln>
        </p:spPr>
        <p:style>
          <a:lnRef idx="0"/>
          <a:fillRef idx="0"/>
          <a:effectRef idx="0"/>
          <a:fontRef idx="minor"/>
        </p:style>
      </p:sp>
      <p:sp>
        <p:nvSpPr>
          <p:cNvPr id="226" name="Google Shape;141;p19"/>
          <p:cNvSpPr/>
          <p:nvPr/>
        </p:nvSpPr>
        <p:spPr>
          <a:xfrm>
            <a:off x="3816720" y="3788280"/>
            <a:ext cx="4123440" cy="6692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 sz="1600" spc="-1" strike="noStrike">
                <a:solidFill>
                  <a:srgbClr val="0000ff"/>
                </a:solidFill>
                <a:latin typeface="Arial"/>
                <a:ea typeface="Arial"/>
              </a:rPr>
              <a:t>Each user has their own space in home (~40 GB limit)</a:t>
            </a:r>
            <a:endParaRPr b="0" lang="en-US" sz="1600" spc="-1" strike="noStrike">
              <a:latin typeface="Arial"/>
            </a:endParaRPr>
          </a:p>
        </p:txBody>
      </p:sp>
      <p:sp>
        <p:nvSpPr>
          <p:cNvPr id="227" name="Google Shape;142;p19"/>
          <p:cNvSpPr/>
          <p:nvPr/>
        </p:nvSpPr>
        <p:spPr>
          <a:xfrm>
            <a:off x="278640" y="2697840"/>
            <a:ext cx="3364560" cy="139932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1" lang="en" sz="1600" spc="-1" strike="noStrike">
                <a:solidFill>
                  <a:srgbClr val="000000"/>
                </a:solidFill>
                <a:latin typeface="Arial"/>
                <a:ea typeface="Arial"/>
              </a:rPr>
              <a:t>In addition to the space allotted on home, students typically have large amounts of space on their research group’s server as well</a:t>
            </a:r>
            <a:endParaRPr b="0" lang="en-US" sz="1600" spc="-1" strike="noStrike">
              <a:latin typeface="Arial"/>
            </a:endParaRPr>
          </a:p>
        </p:txBody>
      </p:sp>
      <p:sp>
        <p:nvSpPr>
          <p:cNvPr id="228" name="Google Shape;143;p19"/>
          <p:cNvSpPr/>
          <p:nvPr/>
        </p:nvSpPr>
        <p:spPr>
          <a:xfrm>
            <a:off x="278640" y="4233960"/>
            <a:ext cx="3364560" cy="66924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1" lang="en" sz="1600" spc="-1" strike="noStrike">
                <a:solidFill>
                  <a:srgbClr val="000000"/>
                </a:solidFill>
                <a:latin typeface="Arial"/>
                <a:ea typeface="Arial"/>
              </a:rPr>
              <a:t>PSU METEO servers live on the sixth floor in a sealed room</a:t>
            </a:r>
            <a:endParaRPr b="0" lang="en-US" sz="1600" spc="-1" strike="noStrike">
              <a:latin typeface="Arial"/>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212"/>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2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225"/>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2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2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GUI vs. CLI</a:t>
            </a:r>
            <a:endParaRPr b="0" lang="en-US" sz="2800" spc="-1" strike="noStrike">
              <a:solidFill>
                <a:srgbClr val="000000"/>
              </a:solidFill>
              <a:latin typeface="Arial"/>
            </a:endParaRPr>
          </a:p>
        </p:txBody>
      </p:sp>
      <p:pic>
        <p:nvPicPr>
          <p:cNvPr id="230" name="Google Shape;149;p20" descr=""/>
          <p:cNvPicPr/>
          <p:nvPr/>
        </p:nvPicPr>
        <p:blipFill>
          <a:blip r:embed="rId1"/>
          <a:stretch/>
        </p:blipFill>
        <p:spPr>
          <a:xfrm>
            <a:off x="5164920" y="1229400"/>
            <a:ext cx="3397680" cy="1924200"/>
          </a:xfrm>
          <a:prstGeom prst="rect">
            <a:avLst/>
          </a:prstGeom>
          <a:ln w="0">
            <a:noFill/>
          </a:ln>
        </p:spPr>
      </p:pic>
      <p:pic>
        <p:nvPicPr>
          <p:cNvPr id="231" name="Google Shape;150;p20" descr=""/>
          <p:cNvPicPr/>
          <p:nvPr/>
        </p:nvPicPr>
        <p:blipFill>
          <a:blip r:embed="rId2"/>
          <a:stretch/>
        </p:blipFill>
        <p:spPr>
          <a:xfrm>
            <a:off x="984600" y="1017720"/>
            <a:ext cx="3129840" cy="2347200"/>
          </a:xfrm>
          <a:prstGeom prst="rect">
            <a:avLst/>
          </a:prstGeom>
          <a:ln w="0">
            <a:noFill/>
          </a:ln>
        </p:spPr>
      </p:pic>
      <p:sp>
        <p:nvSpPr>
          <p:cNvPr id="232" name="Google Shape;151;p20"/>
          <p:cNvSpPr/>
          <p:nvPr/>
        </p:nvSpPr>
        <p:spPr>
          <a:xfrm>
            <a:off x="2894400" y="3365280"/>
            <a:ext cx="1220040" cy="183240"/>
          </a:xfrm>
          <a:prstGeom prst="rect">
            <a:avLst/>
          </a:prstGeom>
          <a:noFill/>
          <a:ln w="0">
            <a:noFill/>
          </a:ln>
        </p:spPr>
        <p:style>
          <a:lnRef idx="0"/>
          <a:fillRef idx="0"/>
          <a:effectRef idx="0"/>
          <a:fontRef idx="minor"/>
        </p:style>
        <p:txBody>
          <a:bodyPr tIns="92160" bIns="92160" anchor="t">
            <a:spAutoFit/>
          </a:bodyPr>
          <a:p>
            <a:pPr>
              <a:lnSpc>
                <a:spcPct val="100000"/>
              </a:lnSpc>
              <a:buNone/>
              <a:tabLst>
                <a:tab algn="l" pos="0"/>
              </a:tabLst>
            </a:pPr>
            <a:r>
              <a:rPr b="0" lang="en" sz="600" spc="-1" strike="noStrike" u="sng">
                <a:solidFill>
                  <a:srgbClr val="0097a7"/>
                </a:solidFill>
                <a:uFillTx/>
                <a:latin typeface="Arial"/>
                <a:ea typeface="Arial"/>
                <a:hlinkClick r:id="rId3"/>
              </a:rPr>
              <a:t>http://i.imgur.com/JqoHi81.jpg</a:t>
            </a:r>
            <a:r>
              <a:rPr b="0" lang="en" sz="600" spc="-1" strike="noStrike">
                <a:solidFill>
                  <a:srgbClr val="000000"/>
                </a:solidFill>
                <a:latin typeface="Arial"/>
                <a:ea typeface="Arial"/>
              </a:rPr>
              <a:t> </a:t>
            </a:r>
            <a:endParaRPr b="0" lang="en-US" sz="600" spc="-1" strike="noStrike">
              <a:latin typeface="Arial"/>
            </a:endParaRPr>
          </a:p>
        </p:txBody>
      </p:sp>
      <p:sp>
        <p:nvSpPr>
          <p:cNvPr id="233" name="Google Shape;152;p20"/>
          <p:cNvSpPr/>
          <p:nvPr/>
        </p:nvSpPr>
        <p:spPr>
          <a:xfrm>
            <a:off x="5991120" y="3153960"/>
            <a:ext cx="2571480" cy="183240"/>
          </a:xfrm>
          <a:prstGeom prst="rect">
            <a:avLst/>
          </a:prstGeom>
          <a:noFill/>
          <a:ln w="0">
            <a:noFill/>
          </a:ln>
        </p:spPr>
        <p:style>
          <a:lnRef idx="0"/>
          <a:fillRef idx="0"/>
          <a:effectRef idx="0"/>
          <a:fontRef idx="minor"/>
        </p:style>
        <p:txBody>
          <a:bodyPr tIns="92160" bIns="92160" anchor="t">
            <a:spAutoFit/>
          </a:bodyPr>
          <a:p>
            <a:pPr>
              <a:lnSpc>
                <a:spcPct val="100000"/>
              </a:lnSpc>
              <a:buNone/>
              <a:tabLst>
                <a:tab algn="l" pos="0"/>
              </a:tabLst>
            </a:pPr>
            <a:r>
              <a:rPr b="0" lang="en" sz="600" spc="-1" strike="noStrike" u="sng">
                <a:solidFill>
                  <a:srgbClr val="0097a7"/>
                </a:solidFill>
                <a:uFillTx/>
                <a:latin typeface="Arial"/>
                <a:ea typeface="Arial"/>
                <a:hlinkClick r:id="rId4"/>
              </a:rPr>
              <a:t>https://hackernoon.com/hn-images/1*2Pw7--evUBCs5IJVTuqI2A.png</a:t>
            </a:r>
            <a:r>
              <a:rPr b="0" lang="en" sz="600" spc="-1" strike="noStrike">
                <a:solidFill>
                  <a:srgbClr val="000000"/>
                </a:solidFill>
                <a:latin typeface="Arial"/>
                <a:ea typeface="Arial"/>
              </a:rPr>
              <a:t> </a:t>
            </a:r>
            <a:endParaRPr b="0" lang="en-US" sz="600" spc="-1" strike="noStrike">
              <a:latin typeface="Arial"/>
            </a:endParaRPr>
          </a:p>
        </p:txBody>
      </p:sp>
      <p:sp>
        <p:nvSpPr>
          <p:cNvPr id="234" name="Google Shape;153;p20"/>
          <p:cNvSpPr/>
          <p:nvPr/>
        </p:nvSpPr>
        <p:spPr>
          <a:xfrm>
            <a:off x="483480" y="3631320"/>
            <a:ext cx="4132440" cy="11559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 sz="1600" spc="-1" strike="noStrike">
                <a:solidFill>
                  <a:srgbClr val="000000"/>
                </a:solidFill>
                <a:latin typeface="Arial"/>
                <a:ea typeface="Arial"/>
              </a:rPr>
              <a:t>Graphical User Interface</a:t>
            </a:r>
            <a:r>
              <a:rPr b="0" lang="en" sz="1600" spc="-1" strike="noStrike">
                <a:solidFill>
                  <a:srgbClr val="000000"/>
                </a:solidFill>
                <a:latin typeface="Arial"/>
                <a:ea typeface="Arial"/>
              </a:rPr>
              <a:t>: User interacts with computer using graphics. Often </a:t>
            </a:r>
            <a:r>
              <a:rPr b="1" lang="en" sz="1600" spc="-1" strike="noStrike">
                <a:solidFill>
                  <a:srgbClr val="980000"/>
                </a:solidFill>
                <a:latin typeface="Arial"/>
                <a:ea typeface="Arial"/>
              </a:rPr>
              <a:t>more user friendly</a:t>
            </a:r>
            <a:r>
              <a:rPr b="0" lang="en" sz="1600" spc="-1" strike="noStrike">
                <a:solidFill>
                  <a:srgbClr val="000000"/>
                </a:solidFill>
                <a:latin typeface="Arial"/>
                <a:ea typeface="Arial"/>
              </a:rPr>
              <a:t>, but generally </a:t>
            </a:r>
            <a:r>
              <a:rPr b="1" lang="en" sz="1600" spc="-1" strike="noStrike">
                <a:solidFill>
                  <a:srgbClr val="0000ff"/>
                </a:solidFill>
                <a:latin typeface="Arial"/>
                <a:ea typeface="Arial"/>
              </a:rPr>
              <a:t>slower</a:t>
            </a:r>
            <a:r>
              <a:rPr b="0" lang="en" sz="1600" spc="-1" strike="noStrike">
                <a:solidFill>
                  <a:srgbClr val="000000"/>
                </a:solidFill>
                <a:latin typeface="Arial"/>
                <a:ea typeface="Arial"/>
              </a:rPr>
              <a:t> and </a:t>
            </a:r>
            <a:r>
              <a:rPr b="1" lang="en" sz="1600" spc="-1" strike="noStrike">
                <a:solidFill>
                  <a:srgbClr val="0000ff"/>
                </a:solidFill>
                <a:latin typeface="Arial"/>
                <a:ea typeface="Arial"/>
              </a:rPr>
              <a:t>less precise</a:t>
            </a:r>
            <a:endParaRPr b="0" lang="en-US" sz="1600" spc="-1" strike="noStrike">
              <a:latin typeface="Arial"/>
            </a:endParaRPr>
          </a:p>
        </p:txBody>
      </p:sp>
      <p:sp>
        <p:nvSpPr>
          <p:cNvPr id="235" name="Google Shape;154;p20"/>
          <p:cNvSpPr/>
          <p:nvPr/>
        </p:nvSpPr>
        <p:spPr>
          <a:xfrm>
            <a:off x="4797360" y="3631320"/>
            <a:ext cx="4132440" cy="13993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 sz="1600" spc="-1" strike="noStrike">
                <a:solidFill>
                  <a:srgbClr val="000000"/>
                </a:solidFill>
                <a:latin typeface="Arial"/>
                <a:ea typeface="Arial"/>
              </a:rPr>
              <a:t>Command Line Interface</a:t>
            </a:r>
            <a:r>
              <a:rPr b="0" lang="en" sz="1600" spc="-1" strike="noStrike">
                <a:solidFill>
                  <a:srgbClr val="000000"/>
                </a:solidFill>
                <a:latin typeface="Arial"/>
                <a:ea typeface="Arial"/>
              </a:rPr>
              <a:t>: User interacts with computer using typed commands. Often </a:t>
            </a:r>
            <a:r>
              <a:rPr b="1" lang="en" sz="1600" spc="-1" strike="noStrike">
                <a:solidFill>
                  <a:srgbClr val="980000"/>
                </a:solidFill>
                <a:latin typeface="Arial"/>
                <a:ea typeface="Arial"/>
              </a:rPr>
              <a:t>harder to use</a:t>
            </a:r>
            <a:r>
              <a:rPr b="0" lang="en" sz="1600" spc="-1" strike="noStrike">
                <a:solidFill>
                  <a:srgbClr val="000000"/>
                </a:solidFill>
                <a:latin typeface="Arial"/>
                <a:ea typeface="Arial"/>
              </a:rPr>
              <a:t>, but generally </a:t>
            </a:r>
            <a:r>
              <a:rPr b="1" lang="en" sz="1600" spc="-1" strike="noStrike">
                <a:solidFill>
                  <a:srgbClr val="0000ff"/>
                </a:solidFill>
                <a:latin typeface="Arial"/>
                <a:ea typeface="Arial"/>
              </a:rPr>
              <a:t>faster</a:t>
            </a:r>
            <a:r>
              <a:rPr b="0" lang="en" sz="1600" spc="-1" strike="noStrike">
                <a:solidFill>
                  <a:srgbClr val="000000"/>
                </a:solidFill>
                <a:latin typeface="Arial"/>
                <a:ea typeface="Arial"/>
              </a:rPr>
              <a:t> and </a:t>
            </a:r>
            <a:r>
              <a:rPr b="1" lang="en" sz="1600" spc="-1" strike="noStrike">
                <a:solidFill>
                  <a:srgbClr val="0000ff"/>
                </a:solidFill>
                <a:latin typeface="Arial"/>
                <a:ea typeface="Arial"/>
              </a:rPr>
              <a:t>more efficient</a:t>
            </a:r>
            <a:r>
              <a:rPr b="0" lang="en" sz="1600" spc="-1" strike="noStrike">
                <a:solidFill>
                  <a:srgbClr val="000000"/>
                </a:solidFill>
                <a:latin typeface="Arial"/>
                <a:ea typeface="Arial"/>
              </a:rPr>
              <a:t> (UNIX CLI is called “the shell”)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Connecting to the PSU METEO Linux Network</a:t>
            </a:r>
            <a:endParaRPr b="0" lang="en-US" sz="2800" spc="-1" strike="noStrike">
              <a:solidFill>
                <a:srgbClr val="000000"/>
              </a:solidFill>
              <a:latin typeface="Arial"/>
            </a:endParaRPr>
          </a:p>
        </p:txBody>
      </p:sp>
      <p:sp>
        <p:nvSpPr>
          <p:cNvPr id="237" name="PlaceHolder 2"/>
          <p:cNvSpPr>
            <a:spLocks noGrp="1"/>
          </p:cNvSpPr>
          <p:nvPr>
            <p:ph/>
          </p:nvPr>
        </p:nvSpPr>
        <p:spPr>
          <a:xfrm>
            <a:off x="311760" y="1128600"/>
            <a:ext cx="8520120" cy="1671480"/>
          </a:xfrm>
          <a:prstGeom prst="rect">
            <a:avLst/>
          </a:prstGeom>
          <a:noFill/>
          <a:ln w="0">
            <a:noFill/>
          </a:ln>
        </p:spPr>
        <p:txBody>
          <a:bodyPr tIns="91440" bIns="91440" anchor="t">
            <a:noAutofit/>
          </a:bodyPr>
          <a:p>
            <a:pPr marL="457200" indent="-343080">
              <a:lnSpc>
                <a:spcPct val="115000"/>
              </a:lnSpc>
              <a:buClr>
                <a:srgbClr val="000000"/>
              </a:buClr>
              <a:buFont typeface="Arial"/>
              <a:buChar char="●"/>
            </a:pPr>
            <a:r>
              <a:rPr b="1" lang="en" sz="1800" spc="-1" strike="noStrike">
                <a:solidFill>
                  <a:srgbClr val="000000"/>
                </a:solidFill>
                <a:latin typeface="Arial"/>
                <a:ea typeface="Arial"/>
              </a:rPr>
              <a:t>Windows:</a:t>
            </a:r>
            <a:r>
              <a:rPr b="0" lang="en" sz="1800" spc="-1" strike="noStrike">
                <a:solidFill>
                  <a:srgbClr val="000000"/>
                </a:solidFill>
                <a:latin typeface="Arial"/>
                <a:ea typeface="Arial"/>
              </a:rPr>
              <a:t> Prior to Windows 10, PCs could not connect to Linux servers on their own. Instead, they used a third-party terminal emulator (e.g., MobaXterm, PuTTY)</a:t>
            </a:r>
            <a:endParaRPr b="0" lang="en-US" sz="1800" spc="-1" strike="noStrike">
              <a:solidFill>
                <a:srgbClr val="000000"/>
              </a:solidFill>
              <a:latin typeface="Arial"/>
            </a:endParaRPr>
          </a:p>
          <a:p>
            <a:pPr lvl="1" marL="914400" indent="-317520">
              <a:lnSpc>
                <a:spcPct val="115000"/>
              </a:lnSpc>
              <a:buClr>
                <a:srgbClr val="000000"/>
              </a:buClr>
              <a:buFont typeface="Arial"/>
              <a:buChar char="○"/>
            </a:pPr>
            <a:r>
              <a:rPr b="0" lang="en" sz="1400" spc="-1" strike="noStrike">
                <a:solidFill>
                  <a:srgbClr val="000000"/>
                </a:solidFill>
                <a:latin typeface="Arial"/>
                <a:ea typeface="Arial"/>
              </a:rPr>
              <a:t>Machines running Windows 10 can use ssh from the Windows command line</a:t>
            </a:r>
            <a:endParaRPr b="0" lang="en-US" sz="1400" spc="-1" strike="noStrike">
              <a:solidFill>
                <a:srgbClr val="000000"/>
              </a:solidFill>
              <a:latin typeface="Arial"/>
            </a:endParaRPr>
          </a:p>
          <a:p>
            <a:pPr marL="457200" indent="-343080">
              <a:lnSpc>
                <a:spcPct val="115000"/>
              </a:lnSpc>
              <a:buClr>
                <a:srgbClr val="000000"/>
              </a:buClr>
              <a:buFont typeface="Arial"/>
              <a:buChar char="●"/>
            </a:pPr>
            <a:r>
              <a:rPr b="1" lang="en" sz="1800" spc="-1" strike="noStrike">
                <a:solidFill>
                  <a:srgbClr val="000000"/>
                </a:solidFill>
                <a:latin typeface="Arial"/>
                <a:ea typeface="Arial"/>
              </a:rPr>
              <a:t>Mac:</a:t>
            </a:r>
            <a:r>
              <a:rPr b="0" lang="en" sz="1800" spc="-1" strike="noStrike">
                <a:solidFill>
                  <a:srgbClr val="000000"/>
                </a:solidFill>
                <a:latin typeface="Arial"/>
                <a:ea typeface="Arial"/>
              </a:rPr>
              <a:t> Can connect to Linux servers using the Terminal app</a:t>
            </a:r>
            <a:endParaRPr b="0" lang="en-US" sz="1800" spc="-1" strike="noStrike">
              <a:solidFill>
                <a:srgbClr val="000000"/>
              </a:solidFill>
              <a:latin typeface="Arial"/>
            </a:endParaRPr>
          </a:p>
        </p:txBody>
      </p:sp>
      <p:sp>
        <p:nvSpPr>
          <p:cNvPr id="238" name="Google Shape;161;p21"/>
          <p:cNvSpPr/>
          <p:nvPr/>
        </p:nvSpPr>
        <p:spPr>
          <a:xfrm>
            <a:off x="371880" y="2781720"/>
            <a:ext cx="6463440" cy="155412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800" spc="-1" strike="noStrike">
                <a:solidFill>
                  <a:srgbClr val="000000"/>
                </a:solidFill>
                <a:latin typeface="Arial"/>
                <a:ea typeface="Arial"/>
              </a:rPr>
              <a:t>Procedure:</a:t>
            </a:r>
            <a:endParaRPr b="0" lang="en-US" sz="1800" spc="-1" strike="noStrike">
              <a:latin typeface="Arial"/>
            </a:endParaRPr>
          </a:p>
          <a:p>
            <a:pPr marL="457200" indent="-343080">
              <a:lnSpc>
                <a:spcPct val="100000"/>
              </a:lnSpc>
              <a:buClr>
                <a:srgbClr val="000000"/>
              </a:buClr>
              <a:buFont typeface="Arial"/>
              <a:buChar char="➔"/>
              <a:tabLst>
                <a:tab algn="l" pos="0"/>
              </a:tabLst>
            </a:pPr>
            <a:r>
              <a:rPr b="0" lang="en" sz="1800" spc="-1" strike="noStrike">
                <a:solidFill>
                  <a:srgbClr val="000000"/>
                </a:solidFill>
                <a:latin typeface="Arial"/>
                <a:ea typeface="Arial"/>
              </a:rPr>
              <a:t>Install MobaXterm (see next slide)</a:t>
            </a:r>
            <a:endParaRPr b="0" lang="en-US" sz="1800" spc="-1" strike="noStrike">
              <a:latin typeface="Arial"/>
            </a:endParaRPr>
          </a:p>
          <a:p>
            <a:pPr marL="457200" indent="-343080">
              <a:lnSpc>
                <a:spcPct val="100000"/>
              </a:lnSpc>
              <a:buClr>
                <a:srgbClr val="000000"/>
              </a:buClr>
              <a:buFont typeface="Arial"/>
              <a:buChar char="➔"/>
              <a:tabLst>
                <a:tab algn="l" pos="0"/>
              </a:tabLst>
            </a:pPr>
            <a:r>
              <a:rPr b="0" lang="en" sz="1800" spc="-1" strike="noStrike">
                <a:solidFill>
                  <a:srgbClr val="000000"/>
                </a:solidFill>
                <a:latin typeface="Arial"/>
                <a:ea typeface="Arial"/>
              </a:rPr>
              <a:t>Click “Start local terminal”</a:t>
            </a:r>
            <a:endParaRPr b="0" lang="en-US" sz="1800" spc="-1" strike="noStrike">
              <a:latin typeface="Arial"/>
            </a:endParaRPr>
          </a:p>
          <a:p>
            <a:pPr marL="457200" indent="-343080">
              <a:lnSpc>
                <a:spcPct val="100000"/>
              </a:lnSpc>
              <a:buClr>
                <a:srgbClr val="000000"/>
              </a:buClr>
              <a:buFont typeface="Arial"/>
              <a:buChar char="➔"/>
              <a:tabLst>
                <a:tab algn="l" pos="0"/>
              </a:tabLst>
            </a:pPr>
            <a:r>
              <a:rPr b="0" lang="en" sz="1800" spc="-1" strike="noStrike">
                <a:solidFill>
                  <a:srgbClr val="000000"/>
                </a:solidFill>
                <a:latin typeface="Arial"/>
                <a:ea typeface="Arial"/>
              </a:rPr>
              <a:t>Type </a:t>
            </a:r>
            <a:r>
              <a:rPr b="1" lang="en" sz="1800" spc="-1" strike="noStrike">
                <a:solidFill>
                  <a:srgbClr val="38761d"/>
                </a:solidFill>
                <a:latin typeface="Courier New"/>
                <a:ea typeface="Courier New"/>
              </a:rPr>
              <a:t>ssh </a:t>
            </a:r>
            <a:r>
              <a:rPr b="1" lang="en" sz="1800" spc="-1" strike="noStrike" u="sng">
                <a:solidFill>
                  <a:srgbClr val="38761d"/>
                </a:solidFill>
                <a:uFillTx/>
                <a:latin typeface="Courier New"/>
                <a:ea typeface="Courier New"/>
              </a:rPr>
              <a:t>abc1234</a:t>
            </a:r>
            <a:r>
              <a:rPr b="1" lang="en" sz="1800" spc="-1" strike="noStrike">
                <a:solidFill>
                  <a:srgbClr val="38761d"/>
                </a:solidFill>
                <a:latin typeface="Courier New"/>
                <a:ea typeface="Courier New"/>
              </a:rPr>
              <a:t>@ulteosrv2.met.psu.edu</a:t>
            </a:r>
            <a:endParaRPr b="0" lang="en-US" sz="1800" spc="-1" strike="noStrike">
              <a:latin typeface="Arial"/>
            </a:endParaRPr>
          </a:p>
          <a:p>
            <a:pPr marL="457200" indent="-343080">
              <a:lnSpc>
                <a:spcPct val="100000"/>
              </a:lnSpc>
              <a:buClr>
                <a:srgbClr val="000000"/>
              </a:buClr>
              <a:buFont typeface="Arial"/>
              <a:buChar char="➔"/>
              <a:tabLst>
                <a:tab algn="l" pos="0"/>
              </a:tabLst>
            </a:pPr>
            <a:r>
              <a:rPr b="0" lang="en" sz="1800" spc="-1" strike="noStrike">
                <a:solidFill>
                  <a:srgbClr val="000000"/>
                </a:solidFill>
                <a:latin typeface="Arial"/>
                <a:ea typeface="Arial"/>
              </a:rPr>
              <a:t>Authenticate</a:t>
            </a:r>
            <a:endParaRPr b="0" lang="en-US" sz="1800" spc="-1" strike="noStrike">
              <a:latin typeface="Arial"/>
            </a:endParaRPr>
          </a:p>
        </p:txBody>
      </p:sp>
      <p:pic>
        <p:nvPicPr>
          <p:cNvPr id="239" name="Google Shape;162;p21" descr=""/>
          <p:cNvPicPr/>
          <p:nvPr/>
        </p:nvPicPr>
        <p:blipFill>
          <a:blip r:embed="rId1"/>
          <a:stretch/>
        </p:blipFill>
        <p:spPr>
          <a:xfrm>
            <a:off x="7117560" y="3140640"/>
            <a:ext cx="1601280" cy="1601280"/>
          </a:xfrm>
          <a:prstGeom prst="rect">
            <a:avLst/>
          </a:prstGeom>
          <a:ln w="0">
            <a:noFill/>
          </a:ln>
        </p:spPr>
      </p:pic>
      <p:sp>
        <p:nvSpPr>
          <p:cNvPr id="240" name="Google Shape;163;p21"/>
          <p:cNvSpPr/>
          <p:nvPr/>
        </p:nvSpPr>
        <p:spPr>
          <a:xfrm>
            <a:off x="311760" y="4351680"/>
            <a:ext cx="6463440" cy="7311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800" spc="-1" strike="noStrike">
                <a:solidFill>
                  <a:srgbClr val="000000"/>
                </a:solidFill>
                <a:latin typeface="Arial"/>
                <a:ea typeface="Arial"/>
              </a:rPr>
              <a:t>Note: All commands will be given in </a:t>
            </a:r>
            <a:r>
              <a:rPr b="1" lang="en" sz="1800" spc="-1" strike="noStrike">
                <a:solidFill>
                  <a:srgbClr val="38761d"/>
                </a:solidFill>
                <a:latin typeface="Courier New"/>
                <a:ea typeface="Courier New"/>
              </a:rPr>
              <a:t>Courier New</a:t>
            </a:r>
            <a:r>
              <a:rPr b="0" lang="en" sz="1800" spc="-1" strike="noStrike">
                <a:solidFill>
                  <a:srgbClr val="000000"/>
                </a:solidFill>
                <a:latin typeface="Arial"/>
                <a:ea typeface="Arial"/>
              </a:rPr>
              <a:t> and placeholders will be </a:t>
            </a:r>
            <a:r>
              <a:rPr b="0" lang="en" sz="1800" spc="-1" strike="noStrike" u="sng">
                <a:solidFill>
                  <a:srgbClr val="000000"/>
                </a:solidFill>
                <a:uFillTx/>
                <a:latin typeface="Arial"/>
                <a:ea typeface="Arial"/>
              </a:rPr>
              <a:t>underlined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6754</TotalTime>
  <Application>LibreOffice/7.3.5.2$Windows_X86_64 LibreOffice_project/184fe81b8c8c30d8b5082578aee2fed2ea847c01</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cp:keywords>Linux Unix Command Line</cp:keywords>
  <dc:language>en-US</dc:language>
  <cp:lastModifiedBy>Daniel Wesloh</cp:lastModifiedBy>
  <dcterms:modified xsi:type="dcterms:W3CDTF">2022-09-28T14:02:02Z</dcterms:modified>
  <cp:revision>7</cp:revision>
  <dc:subject>Introduction to the use of SSH and the Linux command line</dc:subject>
  <dc:title>Graduate Student Linux Workshop</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
    <vt:lpwstr>Creative Commons Attribution 4.0 International</vt:lpwstr>
  </property>
  <property fmtid="{D5CDD505-2E9C-101B-9397-08002B2CF9AE}" pid="3" name="License URL">
    <vt:lpwstr>http://creativecommons.org/licenses/by/4.0</vt:lpwstr>
  </property>
  <property fmtid="{D5CDD505-2E9C-101B-9397-08002B2CF9AE}" pid="4" name="Notes">
    <vt:r8>41</vt:r8>
  </property>
  <property fmtid="{D5CDD505-2E9C-101B-9397-08002B2CF9AE}" pid="5" name="PresentationFormat">
    <vt:lpwstr>On-screen Show (16:9)</vt:lpwstr>
  </property>
  <property fmtid="{D5CDD505-2E9C-101B-9397-08002B2CF9AE}" pid="6" name="Slides">
    <vt:r8>41</vt:r8>
  </property>
</Properties>
</file>